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webextensions/webextension1.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webextensions/webextension2.xml" ContentType="application/vnd.ms-office.webextension+xml"/>
  <Override PartName="/ppt/webextensions/webextension3.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5" r:id="rId4"/>
    <p:sldId id="260" r:id="rId5"/>
    <p:sldId id="258" r:id="rId6"/>
    <p:sldId id="266" r:id="rId7"/>
    <p:sldId id="268" r:id="rId8"/>
    <p:sldId id="281" r:id="rId9"/>
    <p:sldId id="282" r:id="rId10"/>
    <p:sldId id="283" r:id="rId11"/>
    <p:sldId id="284" r:id="rId12"/>
    <p:sldId id="274" r:id="rId13"/>
    <p:sldId id="271" r:id="rId14"/>
    <p:sldId id="275" r:id="rId15"/>
    <p:sldId id="272" r:id="rId16"/>
    <p:sldId id="276" r:id="rId17"/>
    <p:sldId id="277" r:id="rId18"/>
    <p:sldId id="278" r:id="rId19"/>
    <p:sldId id="279" r:id="rId20"/>
    <p:sldId id="261" r:id="rId21"/>
    <p:sldId id="280" r:id="rId22"/>
    <p:sldId id="262" r:id="rId23"/>
    <p:sldId id="263" r:id="rId24"/>
    <p:sldId id="264" r:id="rId25"/>
    <p:sldId id="269" r:id="rId26"/>
    <p:sldId id="27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687AEC8-F93A-4506-B2AC-DD9FECB9BABC}">
          <p14:sldIdLst>
            <p14:sldId id="256"/>
            <p14:sldId id="257"/>
            <p14:sldId id="265"/>
            <p14:sldId id="260"/>
            <p14:sldId id="258"/>
            <p14:sldId id="266"/>
            <p14:sldId id="268"/>
            <p14:sldId id="281"/>
            <p14:sldId id="282"/>
            <p14:sldId id="283"/>
            <p14:sldId id="284"/>
            <p14:sldId id="274"/>
            <p14:sldId id="271"/>
            <p14:sldId id="275"/>
            <p14:sldId id="272"/>
            <p14:sldId id="276"/>
            <p14:sldId id="277"/>
            <p14:sldId id="278"/>
            <p14:sldId id="279"/>
            <p14:sldId id="261"/>
            <p14:sldId id="280"/>
          </p14:sldIdLst>
        </p14:section>
        <p14:section name="Dart" id="{0906B820-1676-48F6-9E7B-BDB0E4F1BDC9}">
          <p14:sldIdLst>
            <p14:sldId id="262"/>
            <p14:sldId id="263"/>
            <p14:sldId id="264"/>
            <p14:sldId id="269"/>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6D4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251" autoAdjust="0"/>
  </p:normalViewPr>
  <p:slideViewPr>
    <p:cSldViewPr snapToGrid="0">
      <p:cViewPr varScale="1">
        <p:scale>
          <a:sx n="60" d="100"/>
          <a:sy n="60" d="100"/>
        </p:scale>
        <p:origin x="15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075DC-0FB9-4A21-AA5A-4FEB119EDC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A2160E3-FD27-4B8F-89A7-4290D5EA78F7}">
      <dgm:prSet/>
      <dgm:spPr>
        <a:solidFill>
          <a:schemeClr val="tx1">
            <a:lumMod val="75000"/>
            <a:lumOff val="25000"/>
          </a:schemeClr>
        </a:solidFill>
      </dgm:spPr>
      <dgm:t>
        <a:bodyPr/>
        <a:lstStyle/>
        <a:p>
          <a:r>
            <a:rPr lang="zh-CN" dirty="0">
              <a:latin typeface="微软雅黑" panose="020B0503020204020204" pitchFamily="34" charset="-122"/>
              <a:ea typeface="微软雅黑" panose="020B0503020204020204" pitchFamily="34" charset="-122"/>
            </a:rPr>
            <a:t>目录</a:t>
          </a:r>
        </a:p>
      </dgm:t>
    </dgm:pt>
    <dgm:pt modelId="{9BD9AE47-987F-44B9-9595-B2C36C9D6DA6}" type="parTrans" cxnId="{A8A30C8F-FB3E-4AAA-9465-3266782F300C}">
      <dgm:prSet/>
      <dgm:spPr/>
      <dgm:t>
        <a:bodyPr/>
        <a:lstStyle/>
        <a:p>
          <a:endParaRPr lang="zh-CN" altLang="en-US"/>
        </a:p>
      </dgm:t>
    </dgm:pt>
    <dgm:pt modelId="{F9257E7A-1E35-40E5-88FE-F7ABE3AD147C}" type="sibTrans" cxnId="{A8A30C8F-FB3E-4AAA-9465-3266782F300C}">
      <dgm:prSet/>
      <dgm:spPr/>
      <dgm:t>
        <a:bodyPr/>
        <a:lstStyle/>
        <a:p>
          <a:endParaRPr lang="zh-CN" altLang="en-US"/>
        </a:p>
      </dgm:t>
    </dgm:pt>
    <dgm:pt modelId="{D4B015E4-3133-46F4-9CCE-3AFB9761F400}">
      <dgm:prSet custT="1"/>
      <dgm:spPr/>
      <dgm:t>
        <a:bodyPr/>
        <a:lstStyle/>
        <a:p>
          <a:r>
            <a:rPr lang="zh-CN" sz="2000" dirty="0">
              <a:latin typeface="微软雅黑" panose="020B0503020204020204" pitchFamily="34" charset="-122"/>
              <a:ea typeface="微软雅黑" panose="020B0503020204020204" pitchFamily="34" charset="-122"/>
            </a:rPr>
            <a:t>技术简介：</a:t>
          </a:r>
          <a:r>
            <a:rPr 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Android </a:t>
          </a:r>
          <a:r>
            <a:rPr lang="zh-CN" altLang="en-US" sz="2000" dirty="0">
              <a:latin typeface="微软雅黑" panose="020B0503020204020204" pitchFamily="34" charset="-122"/>
              <a:ea typeface="微软雅黑" panose="020B0503020204020204" pitchFamily="34" charset="-122"/>
            </a:rPr>
            <a:t>跨平台</a:t>
          </a:r>
          <a:r>
            <a:rPr lang="zh-CN" sz="2000" dirty="0">
              <a:latin typeface="微软雅黑" panose="020B0503020204020204" pitchFamily="34" charset="-122"/>
              <a:ea typeface="微软雅黑" panose="020B0503020204020204" pitchFamily="34" charset="-122"/>
            </a:rPr>
            <a:t>端的</a:t>
          </a:r>
          <a:r>
            <a:rPr lang="zh-CN" altLang="en-US" sz="2000" dirty="0">
              <a:latin typeface="微软雅黑" panose="020B0503020204020204" pitchFamily="34" charset="-122"/>
              <a:ea typeface="微软雅黑" panose="020B0503020204020204" pitchFamily="34" charset="-122"/>
            </a:rPr>
            <a:t>绝妙组合</a:t>
          </a:r>
          <a:r>
            <a:rPr lang="en-US" sz="2000" dirty="0">
              <a:latin typeface="微软雅黑" panose="020B0503020204020204" pitchFamily="34" charset="-122"/>
              <a:ea typeface="微软雅黑" panose="020B0503020204020204" pitchFamily="34" charset="-122"/>
            </a:rPr>
            <a:t>—— Flutter </a:t>
          </a:r>
          <a:r>
            <a:rPr 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 </a:t>
          </a:r>
          <a:r>
            <a:rPr lang="en-US" sz="2000" dirty="0">
              <a:latin typeface="微软雅黑" panose="020B0503020204020204" pitchFamily="34" charset="-122"/>
              <a:ea typeface="微软雅黑" panose="020B0503020204020204" pitchFamily="34" charset="-122"/>
            </a:rPr>
            <a:t>Dart》</a:t>
          </a:r>
          <a:endParaRPr lang="zh-CN" sz="2000" dirty="0">
            <a:latin typeface="微软雅黑" panose="020B0503020204020204" pitchFamily="34" charset="-122"/>
            <a:ea typeface="微软雅黑" panose="020B0503020204020204" pitchFamily="34" charset="-122"/>
          </a:endParaRPr>
        </a:p>
      </dgm:t>
    </dgm:pt>
    <dgm:pt modelId="{026EB974-1EC0-4053-8FE0-059F97622F39}" type="parTrans" cxnId="{2199D0CA-153D-4F5A-9993-372F25A97617}">
      <dgm:prSet/>
      <dgm:spPr/>
      <dgm:t>
        <a:bodyPr/>
        <a:lstStyle/>
        <a:p>
          <a:endParaRPr lang="zh-CN" altLang="en-US"/>
        </a:p>
      </dgm:t>
    </dgm:pt>
    <dgm:pt modelId="{DB01A4A3-451E-4E59-B174-F04CDDC7925B}" type="sibTrans" cxnId="{2199D0CA-153D-4F5A-9993-372F25A97617}">
      <dgm:prSet/>
      <dgm:spPr/>
      <dgm:t>
        <a:bodyPr/>
        <a:lstStyle/>
        <a:p>
          <a:endParaRPr lang="zh-CN" altLang="en-US"/>
        </a:p>
      </dgm:t>
    </dgm:pt>
    <dgm:pt modelId="{386A4DF5-DB90-4F40-9394-4C15B5BEA1D6}">
      <dgm:prSet custT="1"/>
      <dgm:spPr/>
      <dgm:t>
        <a:bodyPr/>
        <a:lstStyle/>
        <a:p>
          <a:r>
            <a:rPr lang="zh-CN" sz="2000" dirty="0">
              <a:latin typeface="微软雅黑" panose="020B0503020204020204" pitchFamily="34" charset="-122"/>
              <a:ea typeface="微软雅黑" panose="020B0503020204020204" pitchFamily="34" charset="-122"/>
            </a:rPr>
            <a:t>项目介绍：</a:t>
          </a:r>
          <a:r>
            <a:rPr lang="en-US" sz="2000" dirty="0">
              <a:latin typeface="微软雅黑" panose="020B0503020204020204" pitchFamily="34" charset="-122"/>
              <a:ea typeface="微软雅黑" panose="020B0503020204020204" pitchFamily="34" charset="-122"/>
            </a:rPr>
            <a:t>《</a:t>
          </a:r>
          <a:r>
            <a:rPr lang="zh-CN" sz="2000" dirty="0">
              <a:latin typeface="微软雅黑" panose="020B0503020204020204" pitchFamily="34" charset="-122"/>
              <a:ea typeface="微软雅黑" panose="020B0503020204020204" pitchFamily="34" charset="-122"/>
            </a:rPr>
            <a:t>能够“跨平台”的</a:t>
          </a:r>
          <a:r>
            <a:rPr lang="en-US" altLang="zh-CN" sz="2000" dirty="0">
              <a:latin typeface="微软雅黑" panose="020B0503020204020204" pitchFamily="34" charset="-122"/>
              <a:ea typeface="微软雅黑" panose="020B0503020204020204" pitchFamily="34" charset="-122"/>
            </a:rPr>
            <a:t> </a:t>
          </a:r>
          <a:r>
            <a:rPr lang="en-US" sz="2000" b="1" dirty="0">
              <a:latin typeface="微软雅黑" panose="020B0503020204020204" pitchFamily="34" charset="-122"/>
              <a:ea typeface="微软雅黑" panose="020B0503020204020204" pitchFamily="34" charset="-122"/>
            </a:rPr>
            <a:t>NFC </a:t>
          </a:r>
          <a:r>
            <a:rPr lang="zh-CN" sz="2000" b="1" dirty="0">
              <a:latin typeface="微软雅黑" panose="020B0503020204020204" pitchFamily="34" charset="-122"/>
              <a:ea typeface="微软雅黑" panose="020B0503020204020204" pitchFamily="34" charset="-122"/>
            </a:rPr>
            <a:t>读写</a:t>
          </a:r>
          <a:r>
            <a:rPr lang="zh-CN" sz="2000" dirty="0">
              <a:latin typeface="微软雅黑" panose="020B0503020204020204" pitchFamily="34" charset="-122"/>
              <a:ea typeface="微软雅黑" panose="020B0503020204020204" pitchFamily="34" charset="-122"/>
            </a:rPr>
            <a:t>套件</a:t>
          </a:r>
          <a:r>
            <a:rPr lang="en-US" sz="2000" dirty="0">
              <a:latin typeface="微软雅黑" panose="020B0503020204020204" pitchFamily="34" charset="-122"/>
              <a:ea typeface="微软雅黑" panose="020B0503020204020204" pitchFamily="34" charset="-122"/>
            </a:rPr>
            <a:t>》</a:t>
          </a:r>
          <a:endParaRPr lang="zh-CN" sz="2000" dirty="0">
            <a:latin typeface="微软雅黑" panose="020B0503020204020204" pitchFamily="34" charset="-122"/>
            <a:ea typeface="微软雅黑" panose="020B0503020204020204" pitchFamily="34" charset="-122"/>
          </a:endParaRPr>
        </a:p>
      </dgm:t>
    </dgm:pt>
    <dgm:pt modelId="{A3F91A07-8A98-4EC2-A790-19559A2F74E6}" type="parTrans" cxnId="{18656B51-20F5-482A-9741-D27CBE87CDE4}">
      <dgm:prSet/>
      <dgm:spPr/>
      <dgm:t>
        <a:bodyPr/>
        <a:lstStyle/>
        <a:p>
          <a:endParaRPr lang="zh-CN" altLang="en-US"/>
        </a:p>
      </dgm:t>
    </dgm:pt>
    <dgm:pt modelId="{A90E45CF-1729-4F62-AEF4-2E29A8E32E6C}" type="sibTrans" cxnId="{18656B51-20F5-482A-9741-D27CBE87CDE4}">
      <dgm:prSet/>
      <dgm:spPr/>
      <dgm:t>
        <a:bodyPr/>
        <a:lstStyle/>
        <a:p>
          <a:endParaRPr lang="zh-CN" altLang="en-US"/>
        </a:p>
      </dgm:t>
    </dgm:pt>
    <dgm:pt modelId="{84B93497-34CD-4F37-9D6C-AD65E8BD6EAA}">
      <dgm:prSet custT="1"/>
      <dgm:spPr/>
      <dgm:t>
        <a:bodyPr/>
        <a:lstStyle/>
        <a:p>
          <a:r>
            <a:rPr lang="zh-CN" sz="2000" dirty="0">
              <a:latin typeface="微软雅黑" panose="020B0503020204020204" pitchFamily="34" charset="-122"/>
              <a:ea typeface="微软雅黑" panose="020B0503020204020204" pitchFamily="34" charset="-122"/>
            </a:rPr>
            <a:t>主要工作：</a:t>
          </a:r>
          <a:r>
            <a:rPr lang="en-US" sz="2000" dirty="0">
              <a:latin typeface="微软雅黑" panose="020B0503020204020204" pitchFamily="34" charset="-122"/>
              <a:ea typeface="微软雅黑" panose="020B0503020204020204" pitchFamily="34" charset="-122"/>
            </a:rPr>
            <a:t>《</a:t>
          </a:r>
          <a:r>
            <a:rPr lang="zh-CN" sz="2000" dirty="0">
              <a:latin typeface="微软雅黑" panose="020B0503020204020204" pitchFamily="34" charset="-122"/>
              <a:ea typeface="微软雅黑" panose="020B0503020204020204" pitchFamily="34" charset="-122"/>
            </a:rPr>
            <a:t>参与</a:t>
          </a:r>
          <a:r>
            <a:rPr lang="en-US" altLang="zh-CN" sz="2000" dirty="0">
              <a:latin typeface="微软雅黑" panose="020B0503020204020204" pitchFamily="34" charset="-122"/>
              <a:ea typeface="微软雅黑" panose="020B0503020204020204" pitchFamily="34" charset="-122"/>
            </a:rPr>
            <a:t> </a:t>
          </a:r>
          <a:r>
            <a:rPr lang="en-US" sz="2000" dirty="0">
              <a:latin typeface="微软雅黑" panose="020B0503020204020204" pitchFamily="34" charset="-122"/>
              <a:ea typeface="微软雅黑" panose="020B0503020204020204" pitchFamily="34" charset="-122"/>
            </a:rPr>
            <a:t>OSPP </a:t>
          </a:r>
          <a:r>
            <a:rPr lang="zh-CN" sz="2000" dirty="0">
              <a:latin typeface="微软雅黑" panose="020B0503020204020204" pitchFamily="34" charset="-122"/>
              <a:ea typeface="微软雅黑" panose="020B0503020204020204" pitchFamily="34" charset="-122"/>
            </a:rPr>
            <a:t>一周期的工作</a:t>
          </a:r>
          <a:r>
            <a:rPr lang="zh-CN" altLang="en-US" sz="2000" dirty="0">
              <a:latin typeface="微软雅黑" panose="020B0503020204020204" pitchFamily="34" charset="-122"/>
              <a:ea typeface="微软雅黑" panose="020B0503020204020204" pitchFamily="34" charset="-122"/>
            </a:rPr>
            <a:t>内容报告</a:t>
          </a:r>
          <a:r>
            <a:rPr lang="en-US" sz="2000" dirty="0">
              <a:latin typeface="微软雅黑" panose="020B0503020204020204" pitchFamily="34" charset="-122"/>
              <a:ea typeface="微软雅黑" panose="020B0503020204020204" pitchFamily="34" charset="-122"/>
            </a:rPr>
            <a:t>》</a:t>
          </a:r>
          <a:endParaRPr lang="zh-CN" sz="2000" dirty="0">
            <a:latin typeface="微软雅黑" panose="020B0503020204020204" pitchFamily="34" charset="-122"/>
            <a:ea typeface="微软雅黑" panose="020B0503020204020204" pitchFamily="34" charset="-122"/>
          </a:endParaRPr>
        </a:p>
      </dgm:t>
    </dgm:pt>
    <dgm:pt modelId="{65B82CB5-173A-4176-92E8-BAAFCC5B0DCE}" type="parTrans" cxnId="{09AC667E-C178-490A-8C26-B2316249445F}">
      <dgm:prSet/>
      <dgm:spPr/>
      <dgm:t>
        <a:bodyPr/>
        <a:lstStyle/>
        <a:p>
          <a:endParaRPr lang="zh-CN" altLang="en-US"/>
        </a:p>
      </dgm:t>
    </dgm:pt>
    <dgm:pt modelId="{8D33B27F-648F-4713-A2CE-7D192B4E3AD3}" type="sibTrans" cxnId="{09AC667E-C178-490A-8C26-B2316249445F}">
      <dgm:prSet/>
      <dgm:spPr/>
      <dgm:t>
        <a:bodyPr/>
        <a:lstStyle/>
        <a:p>
          <a:endParaRPr lang="zh-CN" altLang="en-US"/>
        </a:p>
      </dgm:t>
    </dgm:pt>
    <dgm:pt modelId="{445D1FFC-A0F3-47A6-97DA-C72B222ACFE9}">
      <dgm:prSet custT="1"/>
      <dgm:spPr/>
      <dgm:t>
        <a:bodyPr/>
        <a:lstStyle/>
        <a:p>
          <a:r>
            <a:rPr lang="zh-CN" sz="2000" dirty="0">
              <a:latin typeface="微软雅黑" panose="020B0503020204020204" pitchFamily="34" charset="-122"/>
              <a:ea typeface="微软雅黑" panose="020B0503020204020204" pitchFamily="34" charset="-122"/>
            </a:rPr>
            <a:t>所感所得：</a:t>
          </a:r>
          <a:r>
            <a:rPr lang="en-US" sz="2000" dirty="0">
              <a:latin typeface="微软雅黑" panose="020B0503020204020204" pitchFamily="34" charset="-122"/>
              <a:ea typeface="微软雅黑" panose="020B0503020204020204" pitchFamily="34" charset="-122"/>
            </a:rPr>
            <a:t>《</a:t>
          </a:r>
          <a:r>
            <a:rPr lang="en-US" sz="2000" dirty="0">
              <a:latin typeface="Arial Black" panose="020B0A04020102020204" pitchFamily="34" charset="0"/>
              <a:ea typeface="微软雅黑" panose="020B0503020204020204" pitchFamily="34" charset="-122"/>
            </a:rPr>
            <a:t>CheverJohn’s</a:t>
          </a:r>
          <a:r>
            <a:rPr lang="en-US" sz="2000" dirty="0">
              <a:latin typeface="微软雅黑" panose="020B0503020204020204" pitchFamily="34" charset="-122"/>
              <a:ea typeface="微软雅黑" panose="020B0503020204020204" pitchFamily="34" charset="-122"/>
            </a:rPr>
            <a:t> </a:t>
          </a:r>
          <a:r>
            <a:rPr lang="zh-CN" sz="2000" dirty="0">
              <a:latin typeface="微软雅黑" panose="020B0503020204020204" pitchFamily="34" charset="-122"/>
              <a:ea typeface="微软雅黑" panose="020B0503020204020204" pitchFamily="34" charset="-122"/>
            </a:rPr>
            <a:t>所思所想</a:t>
          </a:r>
          <a:r>
            <a:rPr lang="en-US" sz="2000" dirty="0">
              <a:latin typeface="微软雅黑" panose="020B0503020204020204" pitchFamily="34" charset="-122"/>
              <a:ea typeface="微软雅黑" panose="020B0503020204020204" pitchFamily="34" charset="-122"/>
            </a:rPr>
            <a:t>》</a:t>
          </a:r>
          <a:endParaRPr lang="zh-CN" sz="2000" dirty="0">
            <a:latin typeface="微软雅黑" panose="020B0503020204020204" pitchFamily="34" charset="-122"/>
            <a:ea typeface="微软雅黑" panose="020B0503020204020204" pitchFamily="34" charset="-122"/>
          </a:endParaRPr>
        </a:p>
      </dgm:t>
    </dgm:pt>
    <dgm:pt modelId="{A8CFF666-0212-4EF0-8F52-68DE11067746}" type="parTrans" cxnId="{3CC28440-3005-4F53-983C-16429CA0746E}">
      <dgm:prSet/>
      <dgm:spPr/>
      <dgm:t>
        <a:bodyPr/>
        <a:lstStyle/>
        <a:p>
          <a:endParaRPr lang="zh-CN" altLang="en-US"/>
        </a:p>
      </dgm:t>
    </dgm:pt>
    <dgm:pt modelId="{207D15F8-7983-43CD-A87E-ED5FB4A9D354}" type="sibTrans" cxnId="{3CC28440-3005-4F53-983C-16429CA0746E}">
      <dgm:prSet/>
      <dgm:spPr/>
      <dgm:t>
        <a:bodyPr/>
        <a:lstStyle/>
        <a:p>
          <a:endParaRPr lang="zh-CN" altLang="en-US"/>
        </a:p>
      </dgm:t>
    </dgm:pt>
    <dgm:pt modelId="{3C5458D4-DE22-40FE-9C09-EAB0EABC6BC2}" type="pres">
      <dgm:prSet presAssocID="{F86075DC-0FB9-4A21-AA5A-4FEB119EDC5B}" presName="linear" presStyleCnt="0">
        <dgm:presLayoutVars>
          <dgm:animLvl val="lvl"/>
          <dgm:resizeHandles val="exact"/>
        </dgm:presLayoutVars>
      </dgm:prSet>
      <dgm:spPr/>
    </dgm:pt>
    <dgm:pt modelId="{13BB76EA-E5C3-4396-875A-F1C7496EF85A}" type="pres">
      <dgm:prSet presAssocID="{3A2160E3-FD27-4B8F-89A7-4290D5EA78F7}" presName="parentText" presStyleLbl="node1" presStyleIdx="0" presStyleCnt="1" custScaleY="51347" custLinFactY="-198508" custLinFactNeighborX="6335" custLinFactNeighborY="-200000">
        <dgm:presLayoutVars>
          <dgm:chMax val="0"/>
          <dgm:bulletEnabled val="1"/>
        </dgm:presLayoutVars>
      </dgm:prSet>
      <dgm:spPr/>
    </dgm:pt>
    <dgm:pt modelId="{A6DBE099-B153-446D-AFC6-555CEA33F4EC}" type="pres">
      <dgm:prSet presAssocID="{3A2160E3-FD27-4B8F-89A7-4290D5EA78F7}" presName="childText" presStyleLbl="revTx" presStyleIdx="0" presStyleCnt="1">
        <dgm:presLayoutVars>
          <dgm:bulletEnabled val="1"/>
        </dgm:presLayoutVars>
      </dgm:prSet>
      <dgm:spPr/>
    </dgm:pt>
  </dgm:ptLst>
  <dgm:cxnLst>
    <dgm:cxn modelId="{EEA90120-2450-45D8-A9B8-E52169A9C026}" type="presOf" srcId="{D4B015E4-3133-46F4-9CCE-3AFB9761F400}" destId="{A6DBE099-B153-446D-AFC6-555CEA33F4EC}" srcOrd="0" destOrd="0" presId="urn:microsoft.com/office/officeart/2005/8/layout/vList2"/>
    <dgm:cxn modelId="{3CC28440-3005-4F53-983C-16429CA0746E}" srcId="{3A2160E3-FD27-4B8F-89A7-4290D5EA78F7}" destId="{445D1FFC-A0F3-47A6-97DA-C72B222ACFE9}" srcOrd="3" destOrd="0" parTransId="{A8CFF666-0212-4EF0-8F52-68DE11067746}" sibTransId="{207D15F8-7983-43CD-A87E-ED5FB4A9D354}"/>
    <dgm:cxn modelId="{AB31C566-2C23-4168-BA4B-7B8D9537686F}" type="presOf" srcId="{F86075DC-0FB9-4A21-AA5A-4FEB119EDC5B}" destId="{3C5458D4-DE22-40FE-9C09-EAB0EABC6BC2}" srcOrd="0" destOrd="0" presId="urn:microsoft.com/office/officeart/2005/8/layout/vList2"/>
    <dgm:cxn modelId="{18656B51-20F5-482A-9741-D27CBE87CDE4}" srcId="{3A2160E3-FD27-4B8F-89A7-4290D5EA78F7}" destId="{386A4DF5-DB90-4F40-9394-4C15B5BEA1D6}" srcOrd="1" destOrd="0" parTransId="{A3F91A07-8A98-4EC2-A790-19559A2F74E6}" sibTransId="{A90E45CF-1729-4F62-AEF4-2E29A8E32E6C}"/>
    <dgm:cxn modelId="{CA993278-93F7-4BA9-9F1C-A4A6BC61C48F}" type="presOf" srcId="{386A4DF5-DB90-4F40-9394-4C15B5BEA1D6}" destId="{A6DBE099-B153-446D-AFC6-555CEA33F4EC}" srcOrd="0" destOrd="1" presId="urn:microsoft.com/office/officeart/2005/8/layout/vList2"/>
    <dgm:cxn modelId="{09AC667E-C178-490A-8C26-B2316249445F}" srcId="{3A2160E3-FD27-4B8F-89A7-4290D5EA78F7}" destId="{84B93497-34CD-4F37-9D6C-AD65E8BD6EAA}" srcOrd="2" destOrd="0" parTransId="{65B82CB5-173A-4176-92E8-BAAFCC5B0DCE}" sibTransId="{8D33B27F-648F-4713-A2CE-7D192B4E3AD3}"/>
    <dgm:cxn modelId="{A8A30C8F-FB3E-4AAA-9465-3266782F300C}" srcId="{F86075DC-0FB9-4A21-AA5A-4FEB119EDC5B}" destId="{3A2160E3-FD27-4B8F-89A7-4290D5EA78F7}" srcOrd="0" destOrd="0" parTransId="{9BD9AE47-987F-44B9-9595-B2C36C9D6DA6}" sibTransId="{F9257E7A-1E35-40E5-88FE-F7ABE3AD147C}"/>
    <dgm:cxn modelId="{74815193-EDD0-4D66-B086-02C877F91FAD}" type="presOf" srcId="{445D1FFC-A0F3-47A6-97DA-C72B222ACFE9}" destId="{A6DBE099-B153-446D-AFC6-555CEA33F4EC}" srcOrd="0" destOrd="3" presId="urn:microsoft.com/office/officeart/2005/8/layout/vList2"/>
    <dgm:cxn modelId="{2199D0CA-153D-4F5A-9993-372F25A97617}" srcId="{3A2160E3-FD27-4B8F-89A7-4290D5EA78F7}" destId="{D4B015E4-3133-46F4-9CCE-3AFB9761F400}" srcOrd="0" destOrd="0" parTransId="{026EB974-1EC0-4053-8FE0-059F97622F39}" sibTransId="{DB01A4A3-451E-4E59-B174-F04CDDC7925B}"/>
    <dgm:cxn modelId="{739979E5-1C97-452D-8351-D85BD873451F}" type="presOf" srcId="{84B93497-34CD-4F37-9D6C-AD65E8BD6EAA}" destId="{A6DBE099-B153-446D-AFC6-555CEA33F4EC}" srcOrd="0" destOrd="2" presId="urn:microsoft.com/office/officeart/2005/8/layout/vList2"/>
    <dgm:cxn modelId="{4B1D3EEB-7A1D-4CFA-8240-791E38F9DDA4}" type="presOf" srcId="{3A2160E3-FD27-4B8F-89A7-4290D5EA78F7}" destId="{13BB76EA-E5C3-4396-875A-F1C7496EF85A}" srcOrd="0" destOrd="0" presId="urn:microsoft.com/office/officeart/2005/8/layout/vList2"/>
    <dgm:cxn modelId="{E443187F-6C95-4763-8481-16F7C4B42358}" type="presParOf" srcId="{3C5458D4-DE22-40FE-9C09-EAB0EABC6BC2}" destId="{13BB76EA-E5C3-4396-875A-F1C7496EF85A}" srcOrd="0" destOrd="0" presId="urn:microsoft.com/office/officeart/2005/8/layout/vList2"/>
    <dgm:cxn modelId="{050AF61B-FD60-4B28-9919-20B92712A760}" type="presParOf" srcId="{3C5458D4-DE22-40FE-9C09-EAB0EABC6BC2}" destId="{A6DBE099-B153-446D-AFC6-555CEA33F4EC}"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075DC-0FB9-4A21-AA5A-4FEB119EDC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A2160E3-FD27-4B8F-89A7-4290D5EA78F7}">
      <dgm:prSet custT="1"/>
      <dgm:spPr>
        <a:solidFill>
          <a:schemeClr val="tx1">
            <a:lumMod val="75000"/>
            <a:lumOff val="25000"/>
          </a:schemeClr>
        </a:solidFill>
      </dgm:spPr>
      <dgm:t>
        <a:bodyPr/>
        <a:lstStyle/>
        <a:p>
          <a:r>
            <a:rPr lang="en-US" sz="3400" dirty="0">
              <a:latin typeface="微软雅黑" panose="020B0503020204020204" pitchFamily="34" charset="-122"/>
              <a:ea typeface="微软雅黑" panose="020B0503020204020204" pitchFamily="34" charset="-122"/>
            </a:rPr>
            <a:t>《</a:t>
          </a:r>
          <a:r>
            <a:rPr lang="en-US" altLang="zh-CN" sz="3400" dirty="0">
              <a:latin typeface="微软雅黑" panose="020B0503020204020204" pitchFamily="34" charset="-122"/>
              <a:ea typeface="微软雅黑" panose="020B0503020204020204" pitchFamily="34" charset="-122"/>
            </a:rPr>
            <a:t>Android </a:t>
          </a:r>
          <a:r>
            <a:rPr lang="zh-CN" altLang="en-US" sz="3400" dirty="0">
              <a:latin typeface="微软雅黑" panose="020B0503020204020204" pitchFamily="34" charset="-122"/>
              <a:ea typeface="微软雅黑" panose="020B0503020204020204" pitchFamily="34" charset="-122"/>
            </a:rPr>
            <a:t>跨平台</a:t>
          </a:r>
          <a:r>
            <a:rPr lang="zh-CN" sz="3400" dirty="0">
              <a:latin typeface="微软雅黑" panose="020B0503020204020204" pitchFamily="34" charset="-122"/>
              <a:ea typeface="微软雅黑" panose="020B0503020204020204" pitchFamily="34" charset="-122"/>
            </a:rPr>
            <a:t>端的</a:t>
          </a:r>
          <a:r>
            <a:rPr lang="zh-CN" altLang="en-US" sz="3400" dirty="0">
              <a:latin typeface="微软雅黑" panose="020B0503020204020204" pitchFamily="34" charset="-122"/>
              <a:ea typeface="微软雅黑" panose="020B0503020204020204" pitchFamily="34" charset="-122"/>
            </a:rPr>
            <a:t>绝妙组合</a:t>
          </a:r>
          <a:r>
            <a:rPr lang="en-US" sz="3400" dirty="0">
              <a:latin typeface="微软雅黑" panose="020B0503020204020204" pitchFamily="34" charset="-122"/>
              <a:ea typeface="微软雅黑" panose="020B0503020204020204" pitchFamily="34" charset="-122"/>
            </a:rPr>
            <a:t>——Flutter </a:t>
          </a:r>
          <a:r>
            <a:rPr lang="zh-CN" sz="3400" dirty="0">
              <a:latin typeface="微软雅黑" panose="020B0503020204020204" pitchFamily="34" charset="-122"/>
              <a:ea typeface="微软雅黑" panose="020B0503020204020204" pitchFamily="34" charset="-122"/>
            </a:rPr>
            <a:t>和</a:t>
          </a:r>
          <a:r>
            <a:rPr lang="en-US" altLang="zh-CN" sz="3400" dirty="0">
              <a:latin typeface="微软雅黑" panose="020B0503020204020204" pitchFamily="34" charset="-122"/>
              <a:ea typeface="微软雅黑" panose="020B0503020204020204" pitchFamily="34" charset="-122"/>
            </a:rPr>
            <a:t> </a:t>
          </a:r>
          <a:r>
            <a:rPr lang="en-US" sz="3400" dirty="0">
              <a:latin typeface="微软雅黑" panose="020B0503020204020204" pitchFamily="34" charset="-122"/>
              <a:ea typeface="微软雅黑" panose="020B0503020204020204" pitchFamily="34" charset="-122"/>
            </a:rPr>
            <a:t>Dart》</a:t>
          </a:r>
          <a:endParaRPr lang="zh-CN" sz="3400" dirty="0">
            <a:latin typeface="微软雅黑" panose="020B0503020204020204" pitchFamily="34" charset="-122"/>
            <a:ea typeface="微软雅黑" panose="020B0503020204020204" pitchFamily="34" charset="-122"/>
          </a:endParaRPr>
        </a:p>
      </dgm:t>
    </dgm:pt>
    <dgm:pt modelId="{9BD9AE47-987F-44B9-9595-B2C36C9D6DA6}" type="parTrans" cxnId="{A8A30C8F-FB3E-4AAA-9465-3266782F300C}">
      <dgm:prSet/>
      <dgm:spPr/>
      <dgm:t>
        <a:bodyPr/>
        <a:lstStyle/>
        <a:p>
          <a:endParaRPr lang="zh-CN" altLang="en-US"/>
        </a:p>
      </dgm:t>
    </dgm:pt>
    <dgm:pt modelId="{F9257E7A-1E35-40E5-88FE-F7ABE3AD147C}" type="sibTrans" cxnId="{A8A30C8F-FB3E-4AAA-9465-3266782F300C}">
      <dgm:prSet/>
      <dgm:spPr/>
      <dgm:t>
        <a:bodyPr/>
        <a:lstStyle/>
        <a:p>
          <a:endParaRPr lang="zh-CN" altLang="en-US"/>
        </a:p>
      </dgm:t>
    </dgm:pt>
    <dgm:pt modelId="{3C5458D4-DE22-40FE-9C09-EAB0EABC6BC2}" type="pres">
      <dgm:prSet presAssocID="{F86075DC-0FB9-4A21-AA5A-4FEB119EDC5B}" presName="linear" presStyleCnt="0">
        <dgm:presLayoutVars>
          <dgm:animLvl val="lvl"/>
          <dgm:resizeHandles val="exact"/>
        </dgm:presLayoutVars>
      </dgm:prSet>
      <dgm:spPr/>
    </dgm:pt>
    <dgm:pt modelId="{13BB76EA-E5C3-4396-875A-F1C7496EF85A}" type="pres">
      <dgm:prSet presAssocID="{3A2160E3-FD27-4B8F-89A7-4290D5EA78F7}" presName="parentText" presStyleLbl="node1" presStyleIdx="0" presStyleCnt="1" custScaleY="112034" custLinFactY="-198508" custLinFactNeighborX="6335" custLinFactNeighborY="-200000">
        <dgm:presLayoutVars>
          <dgm:chMax val="0"/>
          <dgm:bulletEnabled val="1"/>
        </dgm:presLayoutVars>
      </dgm:prSet>
      <dgm:spPr/>
    </dgm:pt>
  </dgm:ptLst>
  <dgm:cxnLst>
    <dgm:cxn modelId="{AB31C566-2C23-4168-BA4B-7B8D9537686F}" type="presOf" srcId="{F86075DC-0FB9-4A21-AA5A-4FEB119EDC5B}" destId="{3C5458D4-DE22-40FE-9C09-EAB0EABC6BC2}" srcOrd="0" destOrd="0" presId="urn:microsoft.com/office/officeart/2005/8/layout/vList2"/>
    <dgm:cxn modelId="{A8A30C8F-FB3E-4AAA-9465-3266782F300C}" srcId="{F86075DC-0FB9-4A21-AA5A-4FEB119EDC5B}" destId="{3A2160E3-FD27-4B8F-89A7-4290D5EA78F7}" srcOrd="0" destOrd="0" parTransId="{9BD9AE47-987F-44B9-9595-B2C36C9D6DA6}" sibTransId="{F9257E7A-1E35-40E5-88FE-F7ABE3AD147C}"/>
    <dgm:cxn modelId="{4B1D3EEB-7A1D-4CFA-8240-791E38F9DDA4}" type="presOf" srcId="{3A2160E3-FD27-4B8F-89A7-4290D5EA78F7}" destId="{13BB76EA-E5C3-4396-875A-F1C7496EF85A}" srcOrd="0" destOrd="0" presId="urn:microsoft.com/office/officeart/2005/8/layout/vList2"/>
    <dgm:cxn modelId="{E443187F-6C95-4763-8481-16F7C4B42358}" type="presParOf" srcId="{3C5458D4-DE22-40FE-9C09-EAB0EABC6BC2}" destId="{13BB76EA-E5C3-4396-875A-F1C7496EF85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075DC-0FB9-4A21-AA5A-4FEB119EDC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A2160E3-FD27-4B8F-89A7-4290D5EA78F7}">
      <dgm:prSet custT="1"/>
      <dgm:spPr>
        <a:solidFill>
          <a:schemeClr val="tx1">
            <a:lumMod val="75000"/>
            <a:lumOff val="25000"/>
          </a:schemeClr>
        </a:solidFill>
      </dgm:spPr>
      <dgm:t>
        <a:bodyPr/>
        <a:lstStyle/>
        <a:p>
          <a:pPr algn="ctr"/>
          <a:r>
            <a:rPr lang="en-US" sz="3600" dirty="0">
              <a:latin typeface="微软雅黑" panose="020B0503020204020204" pitchFamily="34" charset="-122"/>
              <a:ea typeface="微软雅黑" panose="020B0503020204020204" pitchFamily="34" charset="-122"/>
            </a:rPr>
            <a:t>《</a:t>
          </a:r>
          <a:r>
            <a:rPr lang="zh-CN" sz="3600" dirty="0">
              <a:latin typeface="微软雅黑" panose="020B0503020204020204" pitchFamily="34" charset="-122"/>
              <a:ea typeface="微软雅黑" panose="020B0503020204020204" pitchFamily="34" charset="-122"/>
            </a:rPr>
            <a:t>能够“跨平台”的</a:t>
          </a:r>
          <a:r>
            <a:rPr lang="en-US" altLang="zh-CN" sz="3600" dirty="0">
              <a:latin typeface="微软雅黑" panose="020B0503020204020204" pitchFamily="34" charset="-122"/>
              <a:ea typeface="微软雅黑" panose="020B0503020204020204" pitchFamily="34" charset="-122"/>
            </a:rPr>
            <a:t> </a:t>
          </a:r>
          <a:r>
            <a:rPr lang="en-US" sz="3600" b="1" dirty="0">
              <a:latin typeface="微软雅黑" panose="020B0503020204020204" pitchFamily="34" charset="-122"/>
              <a:ea typeface="微软雅黑" panose="020B0503020204020204" pitchFamily="34" charset="-122"/>
            </a:rPr>
            <a:t>NFC </a:t>
          </a:r>
          <a:r>
            <a:rPr lang="zh-CN" sz="3600" b="1" dirty="0">
              <a:latin typeface="微软雅黑" panose="020B0503020204020204" pitchFamily="34" charset="-122"/>
              <a:ea typeface="微软雅黑" panose="020B0503020204020204" pitchFamily="34" charset="-122"/>
            </a:rPr>
            <a:t>读写</a:t>
          </a:r>
          <a:r>
            <a:rPr lang="zh-CN" sz="3600" dirty="0">
              <a:latin typeface="微软雅黑" panose="020B0503020204020204" pitchFamily="34" charset="-122"/>
              <a:ea typeface="微软雅黑" panose="020B0503020204020204" pitchFamily="34" charset="-122"/>
            </a:rPr>
            <a:t>套件</a:t>
          </a:r>
          <a:r>
            <a:rPr lang="en-US" sz="3600" dirty="0">
              <a:latin typeface="微软雅黑" panose="020B0503020204020204" pitchFamily="34" charset="-122"/>
              <a:ea typeface="微软雅黑" panose="020B0503020204020204" pitchFamily="34" charset="-122"/>
            </a:rPr>
            <a:t>》</a:t>
          </a:r>
        </a:p>
        <a:p>
          <a:pPr algn="ctr"/>
          <a:r>
            <a:rPr lang="en-US" altLang="zh-CN" sz="3600" dirty="0">
              <a:latin typeface="微软雅黑" panose="020B0503020204020204" pitchFamily="34" charset="-122"/>
              <a:ea typeface="微软雅黑" panose="020B0503020204020204" pitchFamily="34" charset="-122"/>
            </a:rPr>
            <a:t>Dart </a:t>
          </a:r>
          <a:r>
            <a:rPr lang="zh-CN" altLang="en-US" sz="3600" dirty="0">
              <a:latin typeface="微软雅黑" panose="020B0503020204020204" pitchFamily="34" charset="-122"/>
              <a:ea typeface="微软雅黑" panose="020B0503020204020204" pitchFamily="34" charset="-122"/>
            </a:rPr>
            <a:t>与 </a:t>
          </a:r>
          <a:r>
            <a:rPr lang="en-US" altLang="zh-CN" sz="3600" dirty="0">
              <a:latin typeface="微软雅黑" panose="020B0503020204020204" pitchFamily="34" charset="-122"/>
              <a:ea typeface="微软雅黑" panose="020B0503020204020204" pitchFamily="34" charset="-122"/>
            </a:rPr>
            <a:t>Null-safety</a:t>
          </a:r>
          <a:endParaRPr lang="zh-CN" sz="3600" dirty="0">
            <a:latin typeface="微软雅黑" panose="020B0503020204020204" pitchFamily="34" charset="-122"/>
            <a:ea typeface="微软雅黑" panose="020B0503020204020204" pitchFamily="34" charset="-122"/>
          </a:endParaRPr>
        </a:p>
      </dgm:t>
    </dgm:pt>
    <dgm:pt modelId="{9BD9AE47-987F-44B9-9595-B2C36C9D6DA6}" type="parTrans" cxnId="{A8A30C8F-FB3E-4AAA-9465-3266782F300C}">
      <dgm:prSet/>
      <dgm:spPr/>
      <dgm:t>
        <a:bodyPr/>
        <a:lstStyle/>
        <a:p>
          <a:endParaRPr lang="zh-CN" altLang="en-US"/>
        </a:p>
      </dgm:t>
    </dgm:pt>
    <dgm:pt modelId="{F9257E7A-1E35-40E5-88FE-F7ABE3AD147C}" type="sibTrans" cxnId="{A8A30C8F-FB3E-4AAA-9465-3266782F300C}">
      <dgm:prSet/>
      <dgm:spPr/>
      <dgm:t>
        <a:bodyPr/>
        <a:lstStyle/>
        <a:p>
          <a:endParaRPr lang="zh-CN" altLang="en-US"/>
        </a:p>
      </dgm:t>
    </dgm:pt>
    <dgm:pt modelId="{3C5458D4-DE22-40FE-9C09-EAB0EABC6BC2}" type="pres">
      <dgm:prSet presAssocID="{F86075DC-0FB9-4A21-AA5A-4FEB119EDC5B}" presName="linear" presStyleCnt="0">
        <dgm:presLayoutVars>
          <dgm:animLvl val="lvl"/>
          <dgm:resizeHandles val="exact"/>
        </dgm:presLayoutVars>
      </dgm:prSet>
      <dgm:spPr/>
    </dgm:pt>
    <dgm:pt modelId="{13BB76EA-E5C3-4396-875A-F1C7496EF85A}" type="pres">
      <dgm:prSet presAssocID="{3A2160E3-FD27-4B8F-89A7-4290D5EA78F7}" presName="parentText" presStyleLbl="node1" presStyleIdx="0" presStyleCnt="1" custScaleX="92292" custScaleY="105251" custLinFactY="-95792" custLinFactNeighborX="2247" custLinFactNeighborY="-100000">
        <dgm:presLayoutVars>
          <dgm:chMax val="0"/>
          <dgm:bulletEnabled val="1"/>
        </dgm:presLayoutVars>
      </dgm:prSet>
      <dgm:spPr/>
    </dgm:pt>
  </dgm:ptLst>
  <dgm:cxnLst>
    <dgm:cxn modelId="{AB31C566-2C23-4168-BA4B-7B8D9537686F}" type="presOf" srcId="{F86075DC-0FB9-4A21-AA5A-4FEB119EDC5B}" destId="{3C5458D4-DE22-40FE-9C09-EAB0EABC6BC2}" srcOrd="0" destOrd="0" presId="urn:microsoft.com/office/officeart/2005/8/layout/vList2"/>
    <dgm:cxn modelId="{A8A30C8F-FB3E-4AAA-9465-3266782F300C}" srcId="{F86075DC-0FB9-4A21-AA5A-4FEB119EDC5B}" destId="{3A2160E3-FD27-4B8F-89A7-4290D5EA78F7}" srcOrd="0" destOrd="0" parTransId="{9BD9AE47-987F-44B9-9595-B2C36C9D6DA6}" sibTransId="{F9257E7A-1E35-40E5-88FE-F7ABE3AD147C}"/>
    <dgm:cxn modelId="{4B1D3EEB-7A1D-4CFA-8240-791E38F9DDA4}" type="presOf" srcId="{3A2160E3-FD27-4B8F-89A7-4290D5EA78F7}" destId="{13BB76EA-E5C3-4396-875A-F1C7496EF85A}" srcOrd="0" destOrd="0" presId="urn:microsoft.com/office/officeart/2005/8/layout/vList2"/>
    <dgm:cxn modelId="{E443187F-6C95-4763-8481-16F7C4B42358}" type="presParOf" srcId="{3C5458D4-DE22-40FE-9C09-EAB0EABC6BC2}" destId="{13BB76EA-E5C3-4396-875A-F1C7496EF85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075DC-0FB9-4A21-AA5A-4FEB119EDC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A2160E3-FD27-4B8F-89A7-4290D5EA78F7}">
      <dgm:prSet/>
      <dgm:spPr>
        <a:solidFill>
          <a:schemeClr val="tx1">
            <a:lumMod val="75000"/>
            <a:lumOff val="25000"/>
          </a:schemeClr>
        </a:solidFill>
      </dgm:spPr>
      <dgm:t>
        <a:bodyPr/>
        <a:lstStyle/>
        <a:p>
          <a:r>
            <a:rPr lang="en-US" dirty="0">
              <a:latin typeface="微软雅黑" panose="020B0503020204020204" pitchFamily="34" charset="-122"/>
              <a:ea typeface="微软雅黑" panose="020B0503020204020204" pitchFamily="34" charset="-122"/>
            </a:rPr>
            <a:t>《</a:t>
          </a:r>
          <a:r>
            <a:rPr lang="zh-CN" dirty="0">
              <a:latin typeface="微软雅黑" panose="020B0503020204020204" pitchFamily="34" charset="-122"/>
              <a:ea typeface="微软雅黑" panose="020B0503020204020204" pitchFamily="34" charset="-122"/>
            </a:rPr>
            <a:t>参与</a:t>
          </a:r>
          <a:r>
            <a:rPr lang="en-US" altLang="zh-CN" dirty="0">
              <a:latin typeface="微软雅黑" panose="020B0503020204020204" pitchFamily="34" charset="-122"/>
              <a:ea typeface="微软雅黑" panose="020B0503020204020204" pitchFamily="34" charset="-122"/>
            </a:rPr>
            <a:t> </a:t>
          </a:r>
          <a:r>
            <a:rPr lang="en-US" dirty="0">
              <a:latin typeface="微软雅黑" panose="020B0503020204020204" pitchFamily="34" charset="-122"/>
              <a:ea typeface="微软雅黑" panose="020B0503020204020204" pitchFamily="34" charset="-122"/>
            </a:rPr>
            <a:t>OSPP </a:t>
          </a:r>
          <a:r>
            <a:rPr lang="zh-CN" dirty="0">
              <a:latin typeface="微软雅黑" panose="020B0503020204020204" pitchFamily="34" charset="-122"/>
              <a:ea typeface="微软雅黑" panose="020B0503020204020204" pitchFamily="34" charset="-122"/>
            </a:rPr>
            <a:t>一周期的工作</a:t>
          </a:r>
          <a:r>
            <a:rPr lang="zh-CN" altLang="en-US" dirty="0">
              <a:latin typeface="微软雅黑" panose="020B0503020204020204" pitchFamily="34" charset="-122"/>
              <a:ea typeface="微软雅黑" panose="020B0503020204020204" pitchFamily="34" charset="-122"/>
            </a:rPr>
            <a:t>内容报告</a:t>
          </a:r>
          <a:r>
            <a:rPr lang="en-US"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dgm:t>
    </dgm:pt>
    <dgm:pt modelId="{9BD9AE47-987F-44B9-9595-B2C36C9D6DA6}" type="parTrans" cxnId="{A8A30C8F-FB3E-4AAA-9465-3266782F300C}">
      <dgm:prSet/>
      <dgm:spPr/>
      <dgm:t>
        <a:bodyPr/>
        <a:lstStyle/>
        <a:p>
          <a:endParaRPr lang="zh-CN" altLang="en-US"/>
        </a:p>
      </dgm:t>
    </dgm:pt>
    <dgm:pt modelId="{F9257E7A-1E35-40E5-88FE-F7ABE3AD147C}" type="sibTrans" cxnId="{A8A30C8F-FB3E-4AAA-9465-3266782F300C}">
      <dgm:prSet/>
      <dgm:spPr/>
      <dgm:t>
        <a:bodyPr/>
        <a:lstStyle/>
        <a:p>
          <a:endParaRPr lang="zh-CN" altLang="en-US"/>
        </a:p>
      </dgm:t>
    </dgm:pt>
    <dgm:pt modelId="{3C5458D4-DE22-40FE-9C09-EAB0EABC6BC2}" type="pres">
      <dgm:prSet presAssocID="{F86075DC-0FB9-4A21-AA5A-4FEB119EDC5B}" presName="linear" presStyleCnt="0">
        <dgm:presLayoutVars>
          <dgm:animLvl val="lvl"/>
          <dgm:resizeHandles val="exact"/>
        </dgm:presLayoutVars>
      </dgm:prSet>
      <dgm:spPr/>
    </dgm:pt>
    <dgm:pt modelId="{13BB76EA-E5C3-4396-875A-F1C7496EF85A}" type="pres">
      <dgm:prSet presAssocID="{3A2160E3-FD27-4B8F-89A7-4290D5EA78F7}" presName="parentText" presStyleLbl="node1" presStyleIdx="0" presStyleCnt="1" custScaleY="51347" custLinFactY="-198508" custLinFactNeighborX="6335" custLinFactNeighborY="-200000">
        <dgm:presLayoutVars>
          <dgm:chMax val="0"/>
          <dgm:bulletEnabled val="1"/>
        </dgm:presLayoutVars>
      </dgm:prSet>
      <dgm:spPr/>
    </dgm:pt>
  </dgm:ptLst>
  <dgm:cxnLst>
    <dgm:cxn modelId="{AB31C566-2C23-4168-BA4B-7B8D9537686F}" type="presOf" srcId="{F86075DC-0FB9-4A21-AA5A-4FEB119EDC5B}" destId="{3C5458D4-DE22-40FE-9C09-EAB0EABC6BC2}" srcOrd="0" destOrd="0" presId="urn:microsoft.com/office/officeart/2005/8/layout/vList2"/>
    <dgm:cxn modelId="{A8A30C8F-FB3E-4AAA-9465-3266782F300C}" srcId="{F86075DC-0FB9-4A21-AA5A-4FEB119EDC5B}" destId="{3A2160E3-FD27-4B8F-89A7-4290D5EA78F7}" srcOrd="0" destOrd="0" parTransId="{9BD9AE47-987F-44B9-9595-B2C36C9D6DA6}" sibTransId="{F9257E7A-1E35-40E5-88FE-F7ABE3AD147C}"/>
    <dgm:cxn modelId="{4B1D3EEB-7A1D-4CFA-8240-791E38F9DDA4}" type="presOf" srcId="{3A2160E3-FD27-4B8F-89A7-4290D5EA78F7}" destId="{13BB76EA-E5C3-4396-875A-F1C7496EF85A}" srcOrd="0" destOrd="0" presId="urn:microsoft.com/office/officeart/2005/8/layout/vList2"/>
    <dgm:cxn modelId="{E443187F-6C95-4763-8481-16F7C4B42358}" type="presParOf" srcId="{3C5458D4-DE22-40FE-9C09-EAB0EABC6BC2}" destId="{13BB76EA-E5C3-4396-875A-F1C7496EF85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6075DC-0FB9-4A21-AA5A-4FEB119EDC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3A2160E3-FD27-4B8F-89A7-4290D5EA78F7}">
      <dgm:prSet/>
      <dgm:spPr>
        <a:solidFill>
          <a:schemeClr val="tx1">
            <a:lumMod val="75000"/>
            <a:lumOff val="25000"/>
          </a:schemeClr>
        </a:solidFill>
      </dgm:spPr>
      <dgm:t>
        <a:bodyPr/>
        <a:lstStyle/>
        <a:p>
          <a:r>
            <a:rPr lang="en-US" dirty="0">
              <a:latin typeface="微软雅黑" panose="020B0503020204020204" pitchFamily="34" charset="-122"/>
              <a:ea typeface="微软雅黑" panose="020B0503020204020204" pitchFamily="34" charset="-122"/>
            </a:rPr>
            <a:t>《</a:t>
          </a:r>
          <a:r>
            <a:rPr lang="en-US" dirty="0">
              <a:latin typeface="Arial Black" panose="020B0A04020102020204" pitchFamily="34" charset="0"/>
              <a:ea typeface="微软雅黑" panose="020B0503020204020204" pitchFamily="34" charset="-122"/>
            </a:rPr>
            <a:t>CheverJohn’s</a:t>
          </a:r>
          <a:r>
            <a:rPr lang="en-US" dirty="0">
              <a:latin typeface="微软雅黑" panose="020B0503020204020204" pitchFamily="34" charset="-122"/>
              <a:ea typeface="微软雅黑" panose="020B0503020204020204" pitchFamily="34" charset="-122"/>
            </a:rPr>
            <a:t> </a:t>
          </a:r>
          <a:r>
            <a:rPr lang="zh-CN" dirty="0">
              <a:latin typeface="微软雅黑" panose="020B0503020204020204" pitchFamily="34" charset="-122"/>
              <a:ea typeface="微软雅黑" panose="020B0503020204020204" pitchFamily="34" charset="-122"/>
            </a:rPr>
            <a:t>所思所想</a:t>
          </a:r>
          <a:r>
            <a:rPr lang="en-US"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dgm:t>
    </dgm:pt>
    <dgm:pt modelId="{9BD9AE47-987F-44B9-9595-B2C36C9D6DA6}" type="parTrans" cxnId="{A8A30C8F-FB3E-4AAA-9465-3266782F300C}">
      <dgm:prSet/>
      <dgm:spPr/>
      <dgm:t>
        <a:bodyPr/>
        <a:lstStyle/>
        <a:p>
          <a:endParaRPr lang="zh-CN" altLang="en-US"/>
        </a:p>
      </dgm:t>
    </dgm:pt>
    <dgm:pt modelId="{F9257E7A-1E35-40E5-88FE-F7ABE3AD147C}" type="sibTrans" cxnId="{A8A30C8F-FB3E-4AAA-9465-3266782F300C}">
      <dgm:prSet/>
      <dgm:spPr/>
      <dgm:t>
        <a:bodyPr/>
        <a:lstStyle/>
        <a:p>
          <a:endParaRPr lang="zh-CN" altLang="en-US"/>
        </a:p>
      </dgm:t>
    </dgm:pt>
    <dgm:pt modelId="{3C5458D4-DE22-40FE-9C09-EAB0EABC6BC2}" type="pres">
      <dgm:prSet presAssocID="{F86075DC-0FB9-4A21-AA5A-4FEB119EDC5B}" presName="linear" presStyleCnt="0">
        <dgm:presLayoutVars>
          <dgm:animLvl val="lvl"/>
          <dgm:resizeHandles val="exact"/>
        </dgm:presLayoutVars>
      </dgm:prSet>
      <dgm:spPr/>
    </dgm:pt>
    <dgm:pt modelId="{13BB76EA-E5C3-4396-875A-F1C7496EF85A}" type="pres">
      <dgm:prSet presAssocID="{3A2160E3-FD27-4B8F-89A7-4290D5EA78F7}" presName="parentText" presStyleLbl="node1" presStyleIdx="0" presStyleCnt="1" custScaleY="51347" custLinFactY="-198508" custLinFactNeighborX="6335" custLinFactNeighborY="-200000">
        <dgm:presLayoutVars>
          <dgm:chMax val="0"/>
          <dgm:bulletEnabled val="1"/>
        </dgm:presLayoutVars>
      </dgm:prSet>
      <dgm:spPr/>
    </dgm:pt>
  </dgm:ptLst>
  <dgm:cxnLst>
    <dgm:cxn modelId="{AB31C566-2C23-4168-BA4B-7B8D9537686F}" type="presOf" srcId="{F86075DC-0FB9-4A21-AA5A-4FEB119EDC5B}" destId="{3C5458D4-DE22-40FE-9C09-EAB0EABC6BC2}" srcOrd="0" destOrd="0" presId="urn:microsoft.com/office/officeart/2005/8/layout/vList2"/>
    <dgm:cxn modelId="{A8A30C8F-FB3E-4AAA-9465-3266782F300C}" srcId="{F86075DC-0FB9-4A21-AA5A-4FEB119EDC5B}" destId="{3A2160E3-FD27-4B8F-89A7-4290D5EA78F7}" srcOrd="0" destOrd="0" parTransId="{9BD9AE47-987F-44B9-9595-B2C36C9D6DA6}" sibTransId="{F9257E7A-1E35-40E5-88FE-F7ABE3AD147C}"/>
    <dgm:cxn modelId="{4B1D3EEB-7A1D-4CFA-8240-791E38F9DDA4}" type="presOf" srcId="{3A2160E3-FD27-4B8F-89A7-4290D5EA78F7}" destId="{13BB76EA-E5C3-4396-875A-F1C7496EF85A}" srcOrd="0" destOrd="0" presId="urn:microsoft.com/office/officeart/2005/8/layout/vList2"/>
    <dgm:cxn modelId="{E443187F-6C95-4763-8481-16F7C4B42358}" type="presParOf" srcId="{3C5458D4-DE22-40FE-9C09-EAB0EABC6BC2}" destId="{13BB76EA-E5C3-4396-875A-F1C7496EF85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76EA-E5C3-4396-875A-F1C7496EF85A}">
      <dsp:nvSpPr>
        <dsp:cNvPr id="0" name=""/>
        <dsp:cNvSpPr/>
      </dsp:nvSpPr>
      <dsp:spPr>
        <a:xfrm>
          <a:off x="0" y="0"/>
          <a:ext cx="8313132" cy="1018888"/>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zh-CN" sz="3300" kern="1200" dirty="0">
              <a:latin typeface="微软雅黑" panose="020B0503020204020204" pitchFamily="34" charset="-122"/>
              <a:ea typeface="微软雅黑" panose="020B0503020204020204" pitchFamily="34" charset="-122"/>
            </a:rPr>
            <a:t>目录</a:t>
          </a:r>
        </a:p>
      </dsp:txBody>
      <dsp:txXfrm>
        <a:off x="49738" y="49738"/>
        <a:ext cx="8213656" cy="919412"/>
      </dsp:txXfrm>
    </dsp:sp>
    <dsp:sp modelId="{A6DBE099-B153-446D-AFC6-555CEA33F4EC}">
      <dsp:nvSpPr>
        <dsp:cNvPr id="0" name=""/>
        <dsp:cNvSpPr/>
      </dsp:nvSpPr>
      <dsp:spPr>
        <a:xfrm>
          <a:off x="0" y="1273984"/>
          <a:ext cx="8313132"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94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sz="2000" kern="1200" dirty="0">
              <a:latin typeface="微软雅黑" panose="020B0503020204020204" pitchFamily="34" charset="-122"/>
              <a:ea typeface="微软雅黑" panose="020B0503020204020204" pitchFamily="34" charset="-122"/>
            </a:rPr>
            <a:t>技术简介：</a:t>
          </a:r>
          <a:r>
            <a:rPr lang="en-US" sz="2000" kern="1200" dirty="0">
              <a:latin typeface="微软雅黑" panose="020B0503020204020204" pitchFamily="34" charset="-122"/>
              <a:ea typeface="微软雅黑" panose="020B0503020204020204" pitchFamily="34" charset="-122"/>
            </a:rPr>
            <a:t>《</a:t>
          </a:r>
          <a:r>
            <a:rPr lang="en-US" altLang="zh-CN" sz="2000" kern="1200" dirty="0">
              <a:latin typeface="微软雅黑" panose="020B0503020204020204" pitchFamily="34" charset="-122"/>
              <a:ea typeface="微软雅黑" panose="020B0503020204020204" pitchFamily="34" charset="-122"/>
            </a:rPr>
            <a:t>Android </a:t>
          </a:r>
          <a:r>
            <a:rPr lang="zh-CN" altLang="en-US" sz="2000" kern="1200" dirty="0">
              <a:latin typeface="微软雅黑" panose="020B0503020204020204" pitchFamily="34" charset="-122"/>
              <a:ea typeface="微软雅黑" panose="020B0503020204020204" pitchFamily="34" charset="-122"/>
            </a:rPr>
            <a:t>跨平台</a:t>
          </a:r>
          <a:r>
            <a:rPr lang="zh-CN" sz="2000" kern="1200" dirty="0">
              <a:latin typeface="微软雅黑" panose="020B0503020204020204" pitchFamily="34" charset="-122"/>
              <a:ea typeface="微软雅黑" panose="020B0503020204020204" pitchFamily="34" charset="-122"/>
            </a:rPr>
            <a:t>端的</a:t>
          </a:r>
          <a:r>
            <a:rPr lang="zh-CN" altLang="en-US" sz="2000" kern="1200" dirty="0">
              <a:latin typeface="微软雅黑" panose="020B0503020204020204" pitchFamily="34" charset="-122"/>
              <a:ea typeface="微软雅黑" panose="020B0503020204020204" pitchFamily="34" charset="-122"/>
            </a:rPr>
            <a:t>绝妙组合</a:t>
          </a:r>
          <a:r>
            <a:rPr lang="en-US" sz="2000" kern="1200" dirty="0">
              <a:latin typeface="微软雅黑" panose="020B0503020204020204" pitchFamily="34" charset="-122"/>
              <a:ea typeface="微软雅黑" panose="020B0503020204020204" pitchFamily="34" charset="-122"/>
            </a:rPr>
            <a:t>—— Flutter </a:t>
          </a:r>
          <a:r>
            <a:rPr lang="zh-CN" sz="2000" kern="1200" dirty="0">
              <a:latin typeface="微软雅黑" panose="020B0503020204020204" pitchFamily="34" charset="-122"/>
              <a:ea typeface="微软雅黑" panose="020B0503020204020204" pitchFamily="34" charset="-122"/>
            </a:rPr>
            <a:t>和</a:t>
          </a:r>
          <a:r>
            <a:rPr lang="en-US" altLang="zh-CN" sz="2000" kern="1200" dirty="0">
              <a:latin typeface="微软雅黑" panose="020B0503020204020204" pitchFamily="34" charset="-122"/>
              <a:ea typeface="微软雅黑" panose="020B0503020204020204" pitchFamily="34" charset="-122"/>
            </a:rPr>
            <a:t> </a:t>
          </a:r>
          <a:r>
            <a:rPr lang="en-US" sz="2000" kern="1200" dirty="0">
              <a:latin typeface="微软雅黑" panose="020B0503020204020204" pitchFamily="34" charset="-122"/>
              <a:ea typeface="微软雅黑" panose="020B0503020204020204" pitchFamily="34" charset="-122"/>
            </a:rPr>
            <a:t>Dart》</a:t>
          </a:r>
          <a:endParaRPr lang="zh-CN" sz="2000" kern="1200" dirty="0">
            <a:latin typeface="微软雅黑" panose="020B0503020204020204" pitchFamily="34" charset="-122"/>
            <a:ea typeface="微软雅黑" panose="020B0503020204020204" pitchFamily="34" charset="-122"/>
          </a:endParaRPr>
        </a:p>
        <a:p>
          <a:pPr marL="228600" lvl="1" indent="-228600" algn="l" defTabSz="889000">
            <a:lnSpc>
              <a:spcPct val="90000"/>
            </a:lnSpc>
            <a:spcBef>
              <a:spcPct val="0"/>
            </a:spcBef>
            <a:spcAft>
              <a:spcPct val="20000"/>
            </a:spcAft>
            <a:buChar char="•"/>
          </a:pPr>
          <a:r>
            <a:rPr lang="zh-CN" sz="2000" kern="1200" dirty="0">
              <a:latin typeface="微软雅黑" panose="020B0503020204020204" pitchFamily="34" charset="-122"/>
              <a:ea typeface="微软雅黑" panose="020B0503020204020204" pitchFamily="34" charset="-122"/>
            </a:rPr>
            <a:t>项目介绍：</a:t>
          </a:r>
          <a:r>
            <a:rPr lang="en-US" sz="2000" kern="1200" dirty="0">
              <a:latin typeface="微软雅黑" panose="020B0503020204020204" pitchFamily="34" charset="-122"/>
              <a:ea typeface="微软雅黑" panose="020B0503020204020204" pitchFamily="34" charset="-122"/>
            </a:rPr>
            <a:t>《</a:t>
          </a:r>
          <a:r>
            <a:rPr lang="zh-CN" sz="2000" kern="1200" dirty="0">
              <a:latin typeface="微软雅黑" panose="020B0503020204020204" pitchFamily="34" charset="-122"/>
              <a:ea typeface="微软雅黑" panose="020B0503020204020204" pitchFamily="34" charset="-122"/>
            </a:rPr>
            <a:t>能够“跨平台”的</a:t>
          </a:r>
          <a:r>
            <a:rPr lang="en-US" altLang="zh-CN" sz="2000" kern="1200" dirty="0">
              <a:latin typeface="微软雅黑" panose="020B0503020204020204" pitchFamily="34" charset="-122"/>
              <a:ea typeface="微软雅黑" panose="020B0503020204020204" pitchFamily="34" charset="-122"/>
            </a:rPr>
            <a:t> </a:t>
          </a:r>
          <a:r>
            <a:rPr lang="en-US" sz="2000" b="1" kern="1200" dirty="0">
              <a:latin typeface="微软雅黑" panose="020B0503020204020204" pitchFamily="34" charset="-122"/>
              <a:ea typeface="微软雅黑" panose="020B0503020204020204" pitchFamily="34" charset="-122"/>
            </a:rPr>
            <a:t>NFC </a:t>
          </a:r>
          <a:r>
            <a:rPr lang="zh-CN" sz="2000" b="1" kern="1200" dirty="0">
              <a:latin typeface="微软雅黑" panose="020B0503020204020204" pitchFamily="34" charset="-122"/>
              <a:ea typeface="微软雅黑" panose="020B0503020204020204" pitchFamily="34" charset="-122"/>
            </a:rPr>
            <a:t>读写</a:t>
          </a:r>
          <a:r>
            <a:rPr lang="zh-CN" sz="2000" kern="1200" dirty="0">
              <a:latin typeface="微软雅黑" panose="020B0503020204020204" pitchFamily="34" charset="-122"/>
              <a:ea typeface="微软雅黑" panose="020B0503020204020204" pitchFamily="34" charset="-122"/>
            </a:rPr>
            <a:t>套件</a:t>
          </a:r>
          <a:r>
            <a:rPr lang="en-US" sz="2000" kern="1200" dirty="0">
              <a:latin typeface="微软雅黑" panose="020B0503020204020204" pitchFamily="34" charset="-122"/>
              <a:ea typeface="微软雅黑" panose="020B0503020204020204" pitchFamily="34" charset="-122"/>
            </a:rPr>
            <a:t>》</a:t>
          </a:r>
          <a:endParaRPr lang="zh-CN" sz="2000" kern="1200" dirty="0">
            <a:latin typeface="微软雅黑" panose="020B0503020204020204" pitchFamily="34" charset="-122"/>
            <a:ea typeface="微软雅黑" panose="020B0503020204020204" pitchFamily="34" charset="-122"/>
          </a:endParaRPr>
        </a:p>
        <a:p>
          <a:pPr marL="228600" lvl="1" indent="-228600" algn="l" defTabSz="889000">
            <a:lnSpc>
              <a:spcPct val="90000"/>
            </a:lnSpc>
            <a:spcBef>
              <a:spcPct val="0"/>
            </a:spcBef>
            <a:spcAft>
              <a:spcPct val="20000"/>
            </a:spcAft>
            <a:buChar char="•"/>
          </a:pPr>
          <a:r>
            <a:rPr lang="zh-CN" sz="2000" kern="1200" dirty="0">
              <a:latin typeface="微软雅黑" panose="020B0503020204020204" pitchFamily="34" charset="-122"/>
              <a:ea typeface="微软雅黑" panose="020B0503020204020204" pitchFamily="34" charset="-122"/>
            </a:rPr>
            <a:t>主要工作：</a:t>
          </a:r>
          <a:r>
            <a:rPr lang="en-US" sz="2000" kern="1200" dirty="0">
              <a:latin typeface="微软雅黑" panose="020B0503020204020204" pitchFamily="34" charset="-122"/>
              <a:ea typeface="微软雅黑" panose="020B0503020204020204" pitchFamily="34" charset="-122"/>
            </a:rPr>
            <a:t>《</a:t>
          </a:r>
          <a:r>
            <a:rPr lang="zh-CN" sz="2000" kern="1200" dirty="0">
              <a:latin typeface="微软雅黑" panose="020B0503020204020204" pitchFamily="34" charset="-122"/>
              <a:ea typeface="微软雅黑" panose="020B0503020204020204" pitchFamily="34" charset="-122"/>
            </a:rPr>
            <a:t>参与</a:t>
          </a:r>
          <a:r>
            <a:rPr lang="en-US" altLang="zh-CN" sz="2000" kern="1200" dirty="0">
              <a:latin typeface="微软雅黑" panose="020B0503020204020204" pitchFamily="34" charset="-122"/>
              <a:ea typeface="微软雅黑" panose="020B0503020204020204" pitchFamily="34" charset="-122"/>
            </a:rPr>
            <a:t> </a:t>
          </a:r>
          <a:r>
            <a:rPr lang="en-US" sz="2000" kern="1200" dirty="0">
              <a:latin typeface="微软雅黑" panose="020B0503020204020204" pitchFamily="34" charset="-122"/>
              <a:ea typeface="微软雅黑" panose="020B0503020204020204" pitchFamily="34" charset="-122"/>
            </a:rPr>
            <a:t>OSPP </a:t>
          </a:r>
          <a:r>
            <a:rPr lang="zh-CN" sz="2000" kern="1200" dirty="0">
              <a:latin typeface="微软雅黑" panose="020B0503020204020204" pitchFamily="34" charset="-122"/>
              <a:ea typeface="微软雅黑" panose="020B0503020204020204" pitchFamily="34" charset="-122"/>
            </a:rPr>
            <a:t>一周期的工作</a:t>
          </a:r>
          <a:r>
            <a:rPr lang="zh-CN" altLang="en-US" sz="2000" kern="1200" dirty="0">
              <a:latin typeface="微软雅黑" panose="020B0503020204020204" pitchFamily="34" charset="-122"/>
              <a:ea typeface="微软雅黑" panose="020B0503020204020204" pitchFamily="34" charset="-122"/>
            </a:rPr>
            <a:t>内容报告</a:t>
          </a:r>
          <a:r>
            <a:rPr lang="en-US" sz="2000" kern="1200" dirty="0">
              <a:latin typeface="微软雅黑" panose="020B0503020204020204" pitchFamily="34" charset="-122"/>
              <a:ea typeface="微软雅黑" panose="020B0503020204020204" pitchFamily="34" charset="-122"/>
            </a:rPr>
            <a:t>》</a:t>
          </a:r>
          <a:endParaRPr lang="zh-CN" sz="2000" kern="1200" dirty="0">
            <a:latin typeface="微软雅黑" panose="020B0503020204020204" pitchFamily="34" charset="-122"/>
            <a:ea typeface="微软雅黑" panose="020B0503020204020204" pitchFamily="34" charset="-122"/>
          </a:endParaRPr>
        </a:p>
        <a:p>
          <a:pPr marL="228600" lvl="1" indent="-228600" algn="l" defTabSz="889000">
            <a:lnSpc>
              <a:spcPct val="90000"/>
            </a:lnSpc>
            <a:spcBef>
              <a:spcPct val="0"/>
            </a:spcBef>
            <a:spcAft>
              <a:spcPct val="20000"/>
            </a:spcAft>
            <a:buChar char="•"/>
          </a:pPr>
          <a:r>
            <a:rPr lang="zh-CN" sz="2000" kern="1200" dirty="0">
              <a:latin typeface="微软雅黑" panose="020B0503020204020204" pitchFamily="34" charset="-122"/>
              <a:ea typeface="微软雅黑" panose="020B0503020204020204" pitchFamily="34" charset="-122"/>
            </a:rPr>
            <a:t>所感所得：</a:t>
          </a:r>
          <a:r>
            <a:rPr lang="en-US" sz="2000" kern="1200" dirty="0">
              <a:latin typeface="微软雅黑" panose="020B0503020204020204" pitchFamily="34" charset="-122"/>
              <a:ea typeface="微软雅黑" panose="020B0503020204020204" pitchFamily="34" charset="-122"/>
            </a:rPr>
            <a:t>《</a:t>
          </a:r>
          <a:r>
            <a:rPr lang="en-US" sz="2000" kern="1200" dirty="0">
              <a:latin typeface="Arial Black" panose="020B0A04020102020204" pitchFamily="34" charset="0"/>
              <a:ea typeface="微软雅黑" panose="020B0503020204020204" pitchFamily="34" charset="-122"/>
            </a:rPr>
            <a:t>CheverJohn’s</a:t>
          </a:r>
          <a:r>
            <a:rPr lang="en-US" sz="2000" kern="1200" dirty="0">
              <a:latin typeface="微软雅黑" panose="020B0503020204020204" pitchFamily="34" charset="-122"/>
              <a:ea typeface="微软雅黑" panose="020B0503020204020204" pitchFamily="34" charset="-122"/>
            </a:rPr>
            <a:t> </a:t>
          </a:r>
          <a:r>
            <a:rPr lang="zh-CN" sz="2000" kern="1200" dirty="0">
              <a:latin typeface="微软雅黑" panose="020B0503020204020204" pitchFamily="34" charset="-122"/>
              <a:ea typeface="微软雅黑" panose="020B0503020204020204" pitchFamily="34" charset="-122"/>
            </a:rPr>
            <a:t>所思所想</a:t>
          </a:r>
          <a:r>
            <a:rPr lang="en-US" sz="2000" kern="1200" dirty="0">
              <a:latin typeface="微软雅黑" panose="020B0503020204020204" pitchFamily="34" charset="-122"/>
              <a:ea typeface="微软雅黑" panose="020B0503020204020204" pitchFamily="34" charset="-122"/>
            </a:rPr>
            <a:t>》</a:t>
          </a:r>
          <a:endParaRPr lang="zh-CN" sz="2000" kern="1200" dirty="0">
            <a:latin typeface="微软雅黑" panose="020B0503020204020204" pitchFamily="34" charset="-122"/>
            <a:ea typeface="微软雅黑" panose="020B0503020204020204" pitchFamily="34" charset="-122"/>
          </a:endParaRPr>
        </a:p>
      </dsp:txBody>
      <dsp:txXfrm>
        <a:off x="0" y="1273984"/>
        <a:ext cx="8313132" cy="1920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76EA-E5C3-4396-875A-F1C7496EF85A}">
      <dsp:nvSpPr>
        <dsp:cNvPr id="0" name=""/>
        <dsp:cNvSpPr/>
      </dsp:nvSpPr>
      <dsp:spPr>
        <a:xfrm>
          <a:off x="0" y="0"/>
          <a:ext cx="10874829" cy="1363229"/>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latin typeface="微软雅黑" panose="020B0503020204020204" pitchFamily="34" charset="-122"/>
              <a:ea typeface="微软雅黑" panose="020B0503020204020204" pitchFamily="34" charset="-122"/>
            </a:rPr>
            <a:t>《</a:t>
          </a:r>
          <a:r>
            <a:rPr lang="en-US" altLang="zh-CN" sz="3400" kern="1200" dirty="0">
              <a:latin typeface="微软雅黑" panose="020B0503020204020204" pitchFamily="34" charset="-122"/>
              <a:ea typeface="微软雅黑" panose="020B0503020204020204" pitchFamily="34" charset="-122"/>
            </a:rPr>
            <a:t>Android </a:t>
          </a:r>
          <a:r>
            <a:rPr lang="zh-CN" altLang="en-US" sz="3400" kern="1200" dirty="0">
              <a:latin typeface="微软雅黑" panose="020B0503020204020204" pitchFamily="34" charset="-122"/>
              <a:ea typeface="微软雅黑" panose="020B0503020204020204" pitchFamily="34" charset="-122"/>
            </a:rPr>
            <a:t>跨平台</a:t>
          </a:r>
          <a:r>
            <a:rPr lang="zh-CN" sz="3400" kern="1200" dirty="0">
              <a:latin typeface="微软雅黑" panose="020B0503020204020204" pitchFamily="34" charset="-122"/>
              <a:ea typeface="微软雅黑" panose="020B0503020204020204" pitchFamily="34" charset="-122"/>
            </a:rPr>
            <a:t>端的</a:t>
          </a:r>
          <a:r>
            <a:rPr lang="zh-CN" altLang="en-US" sz="3400" kern="1200" dirty="0">
              <a:latin typeface="微软雅黑" panose="020B0503020204020204" pitchFamily="34" charset="-122"/>
              <a:ea typeface="微软雅黑" panose="020B0503020204020204" pitchFamily="34" charset="-122"/>
            </a:rPr>
            <a:t>绝妙组合</a:t>
          </a:r>
          <a:r>
            <a:rPr lang="en-US" sz="3400" kern="1200" dirty="0">
              <a:latin typeface="微软雅黑" panose="020B0503020204020204" pitchFamily="34" charset="-122"/>
              <a:ea typeface="微软雅黑" panose="020B0503020204020204" pitchFamily="34" charset="-122"/>
            </a:rPr>
            <a:t>——Flutter </a:t>
          </a:r>
          <a:r>
            <a:rPr lang="zh-CN" sz="3400" kern="1200" dirty="0">
              <a:latin typeface="微软雅黑" panose="020B0503020204020204" pitchFamily="34" charset="-122"/>
              <a:ea typeface="微软雅黑" panose="020B0503020204020204" pitchFamily="34" charset="-122"/>
            </a:rPr>
            <a:t>和</a:t>
          </a:r>
          <a:r>
            <a:rPr lang="en-US" altLang="zh-CN" sz="3400" kern="1200" dirty="0">
              <a:latin typeface="微软雅黑" panose="020B0503020204020204" pitchFamily="34" charset="-122"/>
              <a:ea typeface="微软雅黑" panose="020B0503020204020204" pitchFamily="34" charset="-122"/>
            </a:rPr>
            <a:t> </a:t>
          </a:r>
          <a:r>
            <a:rPr lang="en-US" sz="3400" kern="1200" dirty="0">
              <a:latin typeface="微软雅黑" panose="020B0503020204020204" pitchFamily="34" charset="-122"/>
              <a:ea typeface="微软雅黑" panose="020B0503020204020204" pitchFamily="34" charset="-122"/>
            </a:rPr>
            <a:t>Dart》</a:t>
          </a:r>
          <a:endParaRPr lang="zh-CN" sz="3400" kern="1200" dirty="0">
            <a:latin typeface="微软雅黑" panose="020B0503020204020204" pitchFamily="34" charset="-122"/>
            <a:ea typeface="微软雅黑" panose="020B0503020204020204" pitchFamily="34" charset="-122"/>
          </a:endParaRPr>
        </a:p>
      </dsp:txBody>
      <dsp:txXfrm>
        <a:off x="66547" y="66547"/>
        <a:ext cx="10741735" cy="1230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76EA-E5C3-4396-875A-F1C7496EF85A}">
      <dsp:nvSpPr>
        <dsp:cNvPr id="0" name=""/>
        <dsp:cNvSpPr/>
      </dsp:nvSpPr>
      <dsp:spPr>
        <a:xfrm>
          <a:off x="651052" y="0"/>
          <a:ext cx="9848710" cy="2321258"/>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微软雅黑" panose="020B0503020204020204" pitchFamily="34" charset="-122"/>
              <a:ea typeface="微软雅黑" panose="020B0503020204020204" pitchFamily="34" charset="-122"/>
            </a:rPr>
            <a:t>《</a:t>
          </a:r>
          <a:r>
            <a:rPr lang="zh-CN" sz="3600" kern="1200" dirty="0">
              <a:latin typeface="微软雅黑" panose="020B0503020204020204" pitchFamily="34" charset="-122"/>
              <a:ea typeface="微软雅黑" panose="020B0503020204020204" pitchFamily="34" charset="-122"/>
            </a:rPr>
            <a:t>能够“跨平台”的</a:t>
          </a:r>
          <a:r>
            <a:rPr lang="en-US" altLang="zh-CN" sz="3600" kern="1200" dirty="0">
              <a:latin typeface="微软雅黑" panose="020B0503020204020204" pitchFamily="34" charset="-122"/>
              <a:ea typeface="微软雅黑" panose="020B0503020204020204" pitchFamily="34" charset="-122"/>
            </a:rPr>
            <a:t> </a:t>
          </a:r>
          <a:r>
            <a:rPr lang="en-US" sz="3600" b="1" kern="1200" dirty="0">
              <a:latin typeface="微软雅黑" panose="020B0503020204020204" pitchFamily="34" charset="-122"/>
              <a:ea typeface="微软雅黑" panose="020B0503020204020204" pitchFamily="34" charset="-122"/>
            </a:rPr>
            <a:t>NFC </a:t>
          </a:r>
          <a:r>
            <a:rPr lang="zh-CN" sz="3600" b="1" kern="1200" dirty="0">
              <a:latin typeface="微软雅黑" panose="020B0503020204020204" pitchFamily="34" charset="-122"/>
              <a:ea typeface="微软雅黑" panose="020B0503020204020204" pitchFamily="34" charset="-122"/>
            </a:rPr>
            <a:t>读写</a:t>
          </a:r>
          <a:r>
            <a:rPr lang="zh-CN" sz="3600" kern="1200" dirty="0">
              <a:latin typeface="微软雅黑" panose="020B0503020204020204" pitchFamily="34" charset="-122"/>
              <a:ea typeface="微软雅黑" panose="020B0503020204020204" pitchFamily="34" charset="-122"/>
            </a:rPr>
            <a:t>套件</a:t>
          </a:r>
          <a:r>
            <a:rPr lang="en-US" sz="3600" kern="1200" dirty="0">
              <a:latin typeface="微软雅黑" panose="020B0503020204020204" pitchFamily="34" charset="-122"/>
              <a:ea typeface="微软雅黑" panose="020B0503020204020204" pitchFamily="34" charset="-122"/>
            </a:rPr>
            <a:t>》</a:t>
          </a:r>
        </a:p>
        <a:p>
          <a:pPr marL="0" lvl="0" indent="0" algn="ctr" defTabSz="1600200">
            <a:lnSpc>
              <a:spcPct val="90000"/>
            </a:lnSpc>
            <a:spcBef>
              <a:spcPct val="0"/>
            </a:spcBef>
            <a:spcAft>
              <a:spcPct val="35000"/>
            </a:spcAft>
            <a:buNone/>
          </a:pPr>
          <a:r>
            <a:rPr lang="en-US" altLang="zh-CN" sz="3600" kern="1200" dirty="0">
              <a:latin typeface="微软雅黑" panose="020B0503020204020204" pitchFamily="34" charset="-122"/>
              <a:ea typeface="微软雅黑" panose="020B0503020204020204" pitchFamily="34" charset="-122"/>
            </a:rPr>
            <a:t>Dart </a:t>
          </a:r>
          <a:r>
            <a:rPr lang="zh-CN" altLang="en-US" sz="3600" kern="1200" dirty="0">
              <a:latin typeface="微软雅黑" panose="020B0503020204020204" pitchFamily="34" charset="-122"/>
              <a:ea typeface="微软雅黑" panose="020B0503020204020204" pitchFamily="34" charset="-122"/>
            </a:rPr>
            <a:t>与 </a:t>
          </a:r>
          <a:r>
            <a:rPr lang="en-US" altLang="zh-CN" sz="3600" kern="1200" dirty="0">
              <a:latin typeface="微软雅黑" panose="020B0503020204020204" pitchFamily="34" charset="-122"/>
              <a:ea typeface="微软雅黑" panose="020B0503020204020204" pitchFamily="34" charset="-122"/>
            </a:rPr>
            <a:t>Null-safety</a:t>
          </a:r>
          <a:endParaRPr lang="zh-CN" sz="3600" kern="1200" dirty="0">
            <a:latin typeface="微软雅黑" panose="020B0503020204020204" pitchFamily="34" charset="-122"/>
            <a:ea typeface="微软雅黑" panose="020B0503020204020204" pitchFamily="34" charset="-122"/>
          </a:endParaRPr>
        </a:p>
      </dsp:txBody>
      <dsp:txXfrm>
        <a:off x="764366" y="113314"/>
        <a:ext cx="9622082" cy="2094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76EA-E5C3-4396-875A-F1C7496EF85A}">
      <dsp:nvSpPr>
        <dsp:cNvPr id="0" name=""/>
        <dsp:cNvSpPr/>
      </dsp:nvSpPr>
      <dsp:spPr>
        <a:xfrm>
          <a:off x="0" y="0"/>
          <a:ext cx="10671249" cy="1730188"/>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latin typeface="微软雅黑" panose="020B0503020204020204" pitchFamily="34" charset="-122"/>
              <a:ea typeface="微软雅黑" panose="020B0503020204020204" pitchFamily="34" charset="-122"/>
            </a:rPr>
            <a:t>《</a:t>
          </a:r>
          <a:r>
            <a:rPr lang="zh-CN" sz="4600" kern="1200" dirty="0">
              <a:latin typeface="微软雅黑" panose="020B0503020204020204" pitchFamily="34" charset="-122"/>
              <a:ea typeface="微软雅黑" panose="020B0503020204020204" pitchFamily="34" charset="-122"/>
            </a:rPr>
            <a:t>参与</a:t>
          </a:r>
          <a:r>
            <a:rPr lang="en-US" altLang="zh-CN" sz="4600" kern="1200" dirty="0">
              <a:latin typeface="微软雅黑" panose="020B0503020204020204" pitchFamily="34" charset="-122"/>
              <a:ea typeface="微软雅黑" panose="020B0503020204020204" pitchFamily="34" charset="-122"/>
            </a:rPr>
            <a:t> </a:t>
          </a:r>
          <a:r>
            <a:rPr lang="en-US" sz="4600" kern="1200" dirty="0">
              <a:latin typeface="微软雅黑" panose="020B0503020204020204" pitchFamily="34" charset="-122"/>
              <a:ea typeface="微软雅黑" panose="020B0503020204020204" pitchFamily="34" charset="-122"/>
            </a:rPr>
            <a:t>OSPP </a:t>
          </a:r>
          <a:r>
            <a:rPr lang="zh-CN" sz="4600" kern="1200" dirty="0">
              <a:latin typeface="微软雅黑" panose="020B0503020204020204" pitchFamily="34" charset="-122"/>
              <a:ea typeface="微软雅黑" panose="020B0503020204020204" pitchFamily="34" charset="-122"/>
            </a:rPr>
            <a:t>一周期的工作</a:t>
          </a:r>
          <a:r>
            <a:rPr lang="zh-CN" altLang="en-US" sz="4600" kern="1200" dirty="0">
              <a:latin typeface="微软雅黑" panose="020B0503020204020204" pitchFamily="34" charset="-122"/>
              <a:ea typeface="微软雅黑" panose="020B0503020204020204" pitchFamily="34" charset="-122"/>
            </a:rPr>
            <a:t>内容报告</a:t>
          </a:r>
          <a:r>
            <a:rPr lang="en-US" sz="4600" kern="1200" dirty="0">
              <a:latin typeface="微软雅黑" panose="020B0503020204020204" pitchFamily="34" charset="-122"/>
              <a:ea typeface="微软雅黑" panose="020B0503020204020204" pitchFamily="34" charset="-122"/>
            </a:rPr>
            <a:t>》</a:t>
          </a:r>
          <a:endParaRPr lang="zh-CN" sz="4600" kern="1200" dirty="0">
            <a:latin typeface="微软雅黑" panose="020B0503020204020204" pitchFamily="34" charset="-122"/>
            <a:ea typeface="微软雅黑" panose="020B0503020204020204" pitchFamily="34" charset="-122"/>
          </a:endParaRPr>
        </a:p>
      </dsp:txBody>
      <dsp:txXfrm>
        <a:off x="84461" y="84461"/>
        <a:ext cx="10502327" cy="1561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76EA-E5C3-4396-875A-F1C7496EF85A}">
      <dsp:nvSpPr>
        <dsp:cNvPr id="0" name=""/>
        <dsp:cNvSpPr/>
      </dsp:nvSpPr>
      <dsp:spPr>
        <a:xfrm>
          <a:off x="0" y="0"/>
          <a:ext cx="10671249" cy="1730188"/>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dirty="0">
              <a:latin typeface="微软雅黑" panose="020B0503020204020204" pitchFamily="34" charset="-122"/>
              <a:ea typeface="微软雅黑" panose="020B0503020204020204" pitchFamily="34" charset="-122"/>
            </a:rPr>
            <a:t>《</a:t>
          </a:r>
          <a:r>
            <a:rPr lang="en-US" sz="5600" kern="1200" dirty="0">
              <a:latin typeface="Arial Black" panose="020B0A04020102020204" pitchFamily="34" charset="0"/>
              <a:ea typeface="微软雅黑" panose="020B0503020204020204" pitchFamily="34" charset="-122"/>
            </a:rPr>
            <a:t>CheverJohn’s</a:t>
          </a:r>
          <a:r>
            <a:rPr lang="en-US" sz="5600" kern="1200" dirty="0">
              <a:latin typeface="微软雅黑" panose="020B0503020204020204" pitchFamily="34" charset="-122"/>
              <a:ea typeface="微软雅黑" panose="020B0503020204020204" pitchFamily="34" charset="-122"/>
            </a:rPr>
            <a:t> </a:t>
          </a:r>
          <a:r>
            <a:rPr lang="zh-CN" sz="5600" kern="1200" dirty="0">
              <a:latin typeface="微软雅黑" panose="020B0503020204020204" pitchFamily="34" charset="-122"/>
              <a:ea typeface="微软雅黑" panose="020B0503020204020204" pitchFamily="34" charset="-122"/>
            </a:rPr>
            <a:t>所思所想</a:t>
          </a:r>
          <a:r>
            <a:rPr lang="en-US" sz="5600" kern="1200" dirty="0">
              <a:latin typeface="微软雅黑" panose="020B0503020204020204" pitchFamily="34" charset="-122"/>
              <a:ea typeface="微软雅黑" panose="020B0503020204020204" pitchFamily="34" charset="-122"/>
            </a:rPr>
            <a:t>》</a:t>
          </a:r>
          <a:endParaRPr lang="zh-CN" sz="5600" kern="1200" dirty="0">
            <a:latin typeface="微软雅黑" panose="020B0503020204020204" pitchFamily="34" charset="-122"/>
            <a:ea typeface="微软雅黑" panose="020B0503020204020204" pitchFamily="34" charset="-122"/>
          </a:endParaRPr>
        </a:p>
      </dsp:txBody>
      <dsp:txXfrm>
        <a:off x="84461" y="84461"/>
        <a:ext cx="10502327" cy="15612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6DC65-8382-46AD-B6E8-D20BAA5642E8}" type="datetimeFigureOut">
              <a:rPr lang="zh-CN" altLang="en-US" smtClean="0"/>
              <a:t>2021/10/10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E398B-5986-41CA-AF3E-5806AD2A4695}" type="slidenum">
              <a:rPr lang="zh-CN" altLang="en-US" smtClean="0"/>
              <a:t>‹#›</a:t>
            </a:fld>
            <a:endParaRPr lang="zh-CN" altLang="en-US"/>
          </a:p>
        </p:txBody>
      </p:sp>
    </p:spTree>
    <p:extLst>
      <p:ext uri="{BB962C8B-B14F-4D97-AF65-F5344CB8AC3E}">
        <p14:creationId xmlns:p14="http://schemas.microsoft.com/office/powerpoint/2010/main" val="378908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1</a:t>
            </a:fld>
            <a:endParaRPr lang="zh-CN" altLang="en-US"/>
          </a:p>
        </p:txBody>
      </p:sp>
    </p:spTree>
    <p:extLst>
      <p:ext uri="{BB962C8B-B14F-4D97-AF65-F5344CB8AC3E}">
        <p14:creationId xmlns:p14="http://schemas.microsoft.com/office/powerpoint/2010/main" val="346943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12</a:t>
            </a:fld>
            <a:endParaRPr lang="zh-CN" altLang="en-US"/>
          </a:p>
        </p:txBody>
      </p:sp>
    </p:spTree>
    <p:extLst>
      <p:ext uri="{BB962C8B-B14F-4D97-AF65-F5344CB8AC3E}">
        <p14:creationId xmlns:p14="http://schemas.microsoft.com/office/powerpoint/2010/main" val="1675232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13</a:t>
            </a:fld>
            <a:endParaRPr lang="zh-CN" altLang="en-US"/>
          </a:p>
        </p:txBody>
      </p:sp>
    </p:spTree>
    <p:extLst>
      <p:ext uri="{BB962C8B-B14F-4D97-AF65-F5344CB8AC3E}">
        <p14:creationId xmlns:p14="http://schemas.microsoft.com/office/powerpoint/2010/main" val="279532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15</a:t>
            </a:fld>
            <a:endParaRPr lang="zh-CN" altLang="en-US"/>
          </a:p>
        </p:txBody>
      </p:sp>
    </p:spTree>
    <p:extLst>
      <p:ext uri="{BB962C8B-B14F-4D97-AF65-F5344CB8AC3E}">
        <p14:creationId xmlns:p14="http://schemas.microsoft.com/office/powerpoint/2010/main" val="54442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17</a:t>
            </a:fld>
            <a:endParaRPr lang="zh-CN" altLang="en-US"/>
          </a:p>
        </p:txBody>
      </p:sp>
    </p:spTree>
    <p:extLst>
      <p:ext uri="{BB962C8B-B14F-4D97-AF65-F5344CB8AC3E}">
        <p14:creationId xmlns:p14="http://schemas.microsoft.com/office/powerpoint/2010/main" val="174539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18</a:t>
            </a:fld>
            <a:endParaRPr lang="zh-CN" altLang="en-US"/>
          </a:p>
        </p:txBody>
      </p:sp>
    </p:spTree>
    <p:extLst>
      <p:ext uri="{BB962C8B-B14F-4D97-AF65-F5344CB8AC3E}">
        <p14:creationId xmlns:p14="http://schemas.microsoft.com/office/powerpoint/2010/main" val="51313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19</a:t>
            </a:fld>
            <a:endParaRPr lang="zh-CN" altLang="en-US"/>
          </a:p>
        </p:txBody>
      </p:sp>
    </p:spTree>
    <p:extLst>
      <p:ext uri="{BB962C8B-B14F-4D97-AF65-F5344CB8AC3E}">
        <p14:creationId xmlns:p14="http://schemas.microsoft.com/office/powerpoint/2010/main" val="355112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22</a:t>
            </a:fld>
            <a:endParaRPr lang="zh-CN" altLang="en-US"/>
          </a:p>
        </p:txBody>
      </p:sp>
    </p:spTree>
    <p:extLst>
      <p:ext uri="{BB962C8B-B14F-4D97-AF65-F5344CB8AC3E}">
        <p14:creationId xmlns:p14="http://schemas.microsoft.com/office/powerpoint/2010/main" val="2321977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23</a:t>
            </a:fld>
            <a:endParaRPr lang="zh-CN" altLang="en-US"/>
          </a:p>
        </p:txBody>
      </p:sp>
    </p:spTree>
    <p:extLst>
      <p:ext uri="{BB962C8B-B14F-4D97-AF65-F5344CB8AC3E}">
        <p14:creationId xmlns:p14="http://schemas.microsoft.com/office/powerpoint/2010/main" val="100281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24</a:t>
            </a:fld>
            <a:endParaRPr lang="zh-CN" altLang="en-US"/>
          </a:p>
        </p:txBody>
      </p:sp>
    </p:spTree>
    <p:extLst>
      <p:ext uri="{BB962C8B-B14F-4D97-AF65-F5344CB8AC3E}">
        <p14:creationId xmlns:p14="http://schemas.microsoft.com/office/powerpoint/2010/main" val="149458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2</a:t>
            </a:fld>
            <a:endParaRPr lang="zh-CN" altLang="en-US"/>
          </a:p>
        </p:txBody>
      </p:sp>
    </p:spTree>
    <p:extLst>
      <p:ext uri="{BB962C8B-B14F-4D97-AF65-F5344CB8AC3E}">
        <p14:creationId xmlns:p14="http://schemas.microsoft.com/office/powerpoint/2010/main" val="24354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4</a:t>
            </a:fld>
            <a:endParaRPr lang="zh-CN" altLang="en-US"/>
          </a:p>
        </p:txBody>
      </p:sp>
    </p:spTree>
    <p:extLst>
      <p:ext uri="{BB962C8B-B14F-4D97-AF65-F5344CB8AC3E}">
        <p14:creationId xmlns:p14="http://schemas.microsoft.com/office/powerpoint/2010/main" val="261822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AE398B-5986-41CA-AF3E-5806AD2A4695}" type="slidenum">
              <a:rPr lang="zh-CN" altLang="en-US" smtClean="0"/>
              <a:t>5</a:t>
            </a:fld>
            <a:endParaRPr lang="zh-CN" altLang="en-US"/>
          </a:p>
        </p:txBody>
      </p:sp>
    </p:spTree>
    <p:extLst>
      <p:ext uri="{BB962C8B-B14F-4D97-AF65-F5344CB8AC3E}">
        <p14:creationId xmlns:p14="http://schemas.microsoft.com/office/powerpoint/2010/main" val="190898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7</a:t>
            </a:fld>
            <a:endParaRPr lang="zh-CN" altLang="en-US"/>
          </a:p>
        </p:txBody>
      </p:sp>
    </p:spTree>
    <p:extLst>
      <p:ext uri="{BB962C8B-B14F-4D97-AF65-F5344CB8AC3E}">
        <p14:creationId xmlns:p14="http://schemas.microsoft.com/office/powerpoint/2010/main" val="236231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8</a:t>
            </a:fld>
            <a:endParaRPr lang="zh-CN" altLang="en-US"/>
          </a:p>
        </p:txBody>
      </p:sp>
    </p:spTree>
    <p:extLst>
      <p:ext uri="{BB962C8B-B14F-4D97-AF65-F5344CB8AC3E}">
        <p14:creationId xmlns:p14="http://schemas.microsoft.com/office/powerpoint/2010/main" val="301792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9</a:t>
            </a:fld>
            <a:endParaRPr lang="zh-CN" altLang="en-US"/>
          </a:p>
        </p:txBody>
      </p:sp>
    </p:spTree>
    <p:extLst>
      <p:ext uri="{BB962C8B-B14F-4D97-AF65-F5344CB8AC3E}">
        <p14:creationId xmlns:p14="http://schemas.microsoft.com/office/powerpoint/2010/main" val="295911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10</a:t>
            </a:fld>
            <a:endParaRPr lang="zh-CN" altLang="en-US"/>
          </a:p>
        </p:txBody>
      </p:sp>
    </p:spTree>
    <p:extLst>
      <p:ext uri="{BB962C8B-B14F-4D97-AF65-F5344CB8AC3E}">
        <p14:creationId xmlns:p14="http://schemas.microsoft.com/office/powerpoint/2010/main" val="262465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此处先点击图片，敲一段演示代码。</a:t>
            </a:r>
          </a:p>
        </p:txBody>
      </p:sp>
      <p:sp>
        <p:nvSpPr>
          <p:cNvPr id="4" name="灯片编号占位符 3"/>
          <p:cNvSpPr>
            <a:spLocks noGrp="1"/>
          </p:cNvSpPr>
          <p:nvPr>
            <p:ph type="sldNum" sz="quarter" idx="5"/>
          </p:nvPr>
        </p:nvSpPr>
        <p:spPr/>
        <p:txBody>
          <a:bodyPr/>
          <a:lstStyle/>
          <a:p>
            <a:fld id="{D6AE398B-5986-41CA-AF3E-5806AD2A4695}" type="slidenum">
              <a:rPr lang="zh-CN" altLang="en-US" smtClean="0"/>
              <a:t>11</a:t>
            </a:fld>
            <a:endParaRPr lang="zh-CN" altLang="en-US"/>
          </a:p>
        </p:txBody>
      </p:sp>
    </p:spTree>
    <p:extLst>
      <p:ext uri="{BB962C8B-B14F-4D97-AF65-F5344CB8AC3E}">
        <p14:creationId xmlns:p14="http://schemas.microsoft.com/office/powerpoint/2010/main" val="353571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94242-8F06-4C12-9D67-FE34716D08F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4141B3-1686-42DF-A56D-689DEFEAB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6AA0F5-4468-467D-9A14-804364E5E290}"/>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02F9C3DE-7943-4519-AF41-6A8524133F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63D9A5-855C-433E-9D0E-924596F61AFC}"/>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325661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8C2AE1-1C79-4C22-B845-804996A8329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25537DC-7DAF-4517-9E95-2D0C861219B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D5AF69-B1C9-4840-8D59-15FCD03663FD}"/>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1070B7C0-594D-4C67-976A-A3B33750C9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1DFE51-EF0A-47E5-9702-28CC0CB01F66}"/>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81783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5208377-F29A-4A9E-86A1-AD09593E5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8324999-6E6C-4722-8CB0-294E8433FA7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BBD31D-33A9-432A-9A06-145320B9956C}"/>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B26C2826-8608-4481-9B26-4E793DAA44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010760-F0A9-426C-B707-08E46C32AB9B}"/>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23835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88942E-FA1C-4DC9-BFF2-6B93E5D84C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56E76EA-3339-46FC-BC1C-019394DBEDB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64A626-6498-4CC4-8B07-191242A39188}"/>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F5239579-816A-494F-9B7C-EF240E704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ED9CFF-D283-475B-B710-1FD5593330C2}"/>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60927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46376-7828-430D-B801-362859CB6B0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9998904-2253-4A00-BAFB-95A07C5419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C741860-F007-4E64-9505-4598C69B4F74}"/>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F8A3A17F-AEC0-4664-B2AE-68C97ED111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946AE6-3F14-4F59-BCF5-D789D10127E0}"/>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35127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580F71-C84C-4738-83E5-99951BAD79B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7CC4BA-D33D-4653-99C1-E330ED32D8C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3F7F49E-2108-4E1C-BCF6-0C69AB22323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2C40BA8-DDDD-45C4-8092-99C6DA9FA71B}"/>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6" name="页脚占位符 5">
            <a:extLst>
              <a:ext uri="{FF2B5EF4-FFF2-40B4-BE49-F238E27FC236}">
                <a16:creationId xmlns:a16="http://schemas.microsoft.com/office/drawing/2014/main" id="{80337517-35B7-46EF-846F-C44BD17A5F4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44577C7-253F-4A2D-A90C-42476EB019A3}"/>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419467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77B02-2A2C-4D42-A5B4-C088A3FDABF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0672670-6295-44A8-AD5C-330C75AC3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0DA689-0A5C-42BD-945F-32811D5548B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3910DF-4822-4B3B-9BCF-1343F4A75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01B4B7-131F-4E2C-A648-7E56437C64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E76B5D-CD44-417C-AF8F-0B51D05F1003}"/>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8" name="页脚占位符 7">
            <a:extLst>
              <a:ext uri="{FF2B5EF4-FFF2-40B4-BE49-F238E27FC236}">
                <a16:creationId xmlns:a16="http://schemas.microsoft.com/office/drawing/2014/main" id="{3D7D1DB2-52CA-4394-ABEB-F457A6DA6C5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8B67186-D075-4FB5-BE7C-21DD8172FA72}"/>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339871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DB131-8249-46DD-8842-2B4862C37D6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DAAE2D0-2EB5-4BEB-90C8-B43AA155D3E0}"/>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4" name="页脚占位符 3">
            <a:extLst>
              <a:ext uri="{FF2B5EF4-FFF2-40B4-BE49-F238E27FC236}">
                <a16:creationId xmlns:a16="http://schemas.microsoft.com/office/drawing/2014/main" id="{185464B0-3257-4F50-8D66-3124C226D69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3BB0428-5CEF-4DDA-A81E-370649C244CE}"/>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73693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BF718C-E863-4FCF-88A3-FEDB1371DD95}"/>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3" name="页脚占位符 2">
            <a:extLst>
              <a:ext uri="{FF2B5EF4-FFF2-40B4-BE49-F238E27FC236}">
                <a16:creationId xmlns:a16="http://schemas.microsoft.com/office/drawing/2014/main" id="{7C0B0896-5B3C-4606-87A6-7CA1F0A0D3D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2FEDC36-9CB7-4A09-8813-4A1766A59331}"/>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275432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701B35-D1AF-419D-B335-7DA63A1D01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D928BF6-0FE8-4F26-ABEA-50616E799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97050B-CE10-4313-A118-316C0010C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1ADC10-6CD3-4751-B805-8899452F4C78}"/>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6" name="页脚占位符 5">
            <a:extLst>
              <a:ext uri="{FF2B5EF4-FFF2-40B4-BE49-F238E27FC236}">
                <a16:creationId xmlns:a16="http://schemas.microsoft.com/office/drawing/2014/main" id="{B8835DD4-85F6-4B18-9417-9CBBF33BE0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0D9699-72CC-4A69-83E0-D82EEF61F676}"/>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98968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1C423-BBCC-419C-B594-1F770CCE84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087B4C1-F483-43E0-AAD8-64E34B7A5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4664F71-A33C-4B21-969F-7168EDE1E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7BC868-C147-4888-9B63-8DEE97D0DD69}"/>
              </a:ext>
            </a:extLst>
          </p:cNvPr>
          <p:cNvSpPr>
            <a:spLocks noGrp="1"/>
          </p:cNvSpPr>
          <p:nvPr>
            <p:ph type="dt" sz="half" idx="10"/>
          </p:nvPr>
        </p:nvSpPr>
        <p:spPr/>
        <p:txBody>
          <a:bodyPr/>
          <a:lstStyle/>
          <a:p>
            <a:fld id="{E5C54A38-CCB7-4470-A0C0-AB1006600104}" type="datetimeFigureOut">
              <a:rPr lang="zh-CN" altLang="en-US" smtClean="0"/>
              <a:t>2021/10/10</a:t>
            </a:fld>
            <a:endParaRPr lang="zh-CN" altLang="en-US"/>
          </a:p>
        </p:txBody>
      </p:sp>
      <p:sp>
        <p:nvSpPr>
          <p:cNvPr id="6" name="页脚占位符 5">
            <a:extLst>
              <a:ext uri="{FF2B5EF4-FFF2-40B4-BE49-F238E27FC236}">
                <a16:creationId xmlns:a16="http://schemas.microsoft.com/office/drawing/2014/main" id="{54B1F27E-00AA-4FB2-850E-52983E7EAD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807863-42AB-410A-BD93-03B65F212D17}"/>
              </a:ext>
            </a:extLst>
          </p:cNvPr>
          <p:cNvSpPr>
            <a:spLocks noGrp="1"/>
          </p:cNvSpPr>
          <p:nvPr>
            <p:ph type="sldNum" sz="quarter" idx="12"/>
          </p:nvPr>
        </p:nvSpPr>
        <p:spPr/>
        <p:txBody>
          <a:body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138625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D10C9DC-1C32-4608-A0BF-82E57A8FF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8742C6F-AA9D-46B8-9619-D8271E1FC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2E9424-A3DE-4C9B-8FB8-4ECD59F89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54A38-CCB7-4470-A0C0-AB1006600104}" type="datetimeFigureOut">
              <a:rPr lang="zh-CN" altLang="en-US" smtClean="0"/>
              <a:t>2021/10/10</a:t>
            </a:fld>
            <a:endParaRPr lang="zh-CN" altLang="en-US"/>
          </a:p>
        </p:txBody>
      </p:sp>
      <p:sp>
        <p:nvSpPr>
          <p:cNvPr id="5" name="页脚占位符 4">
            <a:extLst>
              <a:ext uri="{FF2B5EF4-FFF2-40B4-BE49-F238E27FC236}">
                <a16:creationId xmlns:a16="http://schemas.microsoft.com/office/drawing/2014/main" id="{4B3E8860-ADDC-44C1-B5A8-A3979EB090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3C1AC64-2A94-441E-8443-B55A1EA86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3346D-A335-4D3D-A71D-9DE8273F05C3}" type="slidenum">
              <a:rPr lang="zh-CN" altLang="en-US" smtClean="0"/>
              <a:t>‹#›</a:t>
            </a:fld>
            <a:endParaRPr lang="zh-CN" altLang="en-US"/>
          </a:p>
        </p:txBody>
      </p:sp>
    </p:spTree>
    <p:extLst>
      <p:ext uri="{BB962C8B-B14F-4D97-AF65-F5344CB8AC3E}">
        <p14:creationId xmlns:p14="http://schemas.microsoft.com/office/powerpoint/2010/main" val="51195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github.com/nfcim/nde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hyperlink" Target="https://gitlab.summer-ospp.ac.cn/summer2021/210160038"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hyperlink" Target="https://gitlab.summer-ospp.ac.cn/summer2021/210160038"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png"/><Relationship Id="rId7" Type="http://schemas.openxmlformats.org/officeDocument/2006/relationships/slide" Target="slide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slide" Target="slide5.xml"/><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png"/><Relationship Id="rId7"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slide" Target="slide5.xml"/><Relationship Id="rId4" Type="http://schemas.openxmlformats.org/officeDocument/2006/relationships/image" Target="../media/image2.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gitlab.summer-ospp.ac.cn/summer2021/210160038" TargetMode="External"/><Relationship Id="rId5" Type="http://schemas.openxmlformats.org/officeDocument/2006/relationships/slide" Target="slide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slide" Target="slide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slide" Target="slide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2.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3.xm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png"/><Relationship Id="rId7"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4.g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5.jf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f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gitlab.summer-ospp.ac.cn/summer2021/210160038" TargetMode="External"/><Relationship Id="rId5" Type="http://schemas.openxmlformats.org/officeDocument/2006/relationships/slide" Target="slide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hyperlink" Target="https://github.com/nfcim/nde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hyperlink" Target="https://gitlab.summer-ospp.ac.cn/summer2021/210160038"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EA897-7845-414B-859A-3E4EF89375F8}"/>
              </a:ext>
            </a:extLst>
          </p:cNvPr>
          <p:cNvSpPr>
            <a:spLocks noGrp="1"/>
          </p:cNvSpPr>
          <p:nvPr>
            <p:ph type="ctrTitle"/>
          </p:nvPr>
        </p:nvSpPr>
        <p:spPr/>
        <p:txBody>
          <a:bodyPr>
            <a:normAutofit/>
          </a:bodyPr>
          <a:lstStyle/>
          <a:p>
            <a:r>
              <a:rPr lang="en-US" altLang="zh-CN" sz="9000" dirty="0">
                <a:latin typeface="Agency FB" panose="020B0503020202020204" pitchFamily="34" charset="0"/>
                <a:cs typeface="Aharoni" panose="020B0604020202020204" pitchFamily="2" charset="-79"/>
              </a:rPr>
              <a:t> </a:t>
            </a:r>
            <a:br>
              <a:rPr lang="en-US" altLang="zh-CN" sz="9000" dirty="0">
                <a:latin typeface="Agency FB" panose="020B0503020202020204" pitchFamily="34" charset="0"/>
                <a:cs typeface="Aharoni" panose="020B0604020202020204" pitchFamily="2" charset="-79"/>
              </a:rPr>
            </a:br>
            <a:endParaRPr lang="zh-CN" altLang="en-US" sz="3300" dirty="0"/>
          </a:p>
        </p:txBody>
      </p:sp>
      <p:sp>
        <p:nvSpPr>
          <p:cNvPr id="3" name="副标题 2">
            <a:extLst>
              <a:ext uri="{FF2B5EF4-FFF2-40B4-BE49-F238E27FC236}">
                <a16:creationId xmlns:a16="http://schemas.microsoft.com/office/drawing/2014/main" id="{56BD0FCF-9685-4634-8E4E-0C322159B098}"/>
              </a:ext>
            </a:extLst>
          </p:cNvPr>
          <p:cNvSpPr>
            <a:spLocks noGrp="1"/>
          </p:cNvSpPr>
          <p:nvPr>
            <p:ph type="subTitle" idx="1"/>
          </p:nvPr>
        </p:nvSpPr>
        <p:spPr>
          <a:xfrm>
            <a:off x="4713515" y="4810053"/>
            <a:ext cx="5911442" cy="1655762"/>
          </a:xfrm>
        </p:spPr>
        <p:txBody>
          <a:bodyPr anchor="ctr"/>
          <a:lstStyle/>
          <a:p>
            <a:pPr algn="r"/>
            <a:r>
              <a:rPr lang="zh-CN" altLang="en-US" dirty="0">
                <a:latin typeface="微软雅黑" panose="020B0503020204020204" pitchFamily="34" charset="-122"/>
                <a:ea typeface="微软雅黑" panose="020B0503020204020204" pitchFamily="34" charset="-122"/>
              </a:rPr>
              <a:t>汇报人：江晨炜</a:t>
            </a:r>
            <a:endParaRPr lang="en-US" altLang="zh-CN" dirty="0">
              <a:latin typeface="微软雅黑" panose="020B0503020204020204" pitchFamily="34" charset="-122"/>
              <a:ea typeface="微软雅黑" panose="020B0503020204020204" pitchFamily="34" charset="-122"/>
            </a:endParaRPr>
          </a:p>
          <a:p>
            <a:pPr algn="r"/>
            <a:r>
              <a:rPr lang="en-US" altLang="zh-CN" dirty="0">
                <a:latin typeface="Bahnschrift Condensed" panose="020B0502040204020203" pitchFamily="34" charset="0"/>
                <a:ea typeface="微软雅黑" panose="020B0503020204020204" pitchFamily="34" charset="-122"/>
              </a:rPr>
              <a:t>			  u can call me CheverJohn</a:t>
            </a:r>
            <a:endParaRPr lang="en-US" altLang="zh-CN" dirty="0">
              <a:latin typeface="微软雅黑" panose="020B0503020204020204" pitchFamily="34" charset="-122"/>
              <a:ea typeface="微软雅黑" panose="020B0503020204020204" pitchFamily="34" charset="-122"/>
            </a:endParaRPr>
          </a:p>
          <a:p>
            <a:pPr algn="r"/>
            <a:r>
              <a:rPr lang="en-US" altLang="zh-CN" sz="1500" dirty="0">
                <a:latin typeface="微软雅黑" panose="020B0503020204020204" pitchFamily="34" charset="-122"/>
                <a:ea typeface="微软雅黑" panose="020B0503020204020204" pitchFamily="34" charset="-122"/>
              </a:rPr>
              <a:t>		      OSPP2021</a:t>
            </a:r>
            <a:r>
              <a:rPr lang="zh-CN" altLang="en-US" sz="1500" dirty="0">
                <a:latin typeface="微软雅黑" panose="020B0503020204020204" pitchFamily="34" charset="-122"/>
                <a:ea typeface="微软雅黑" panose="020B0503020204020204" pitchFamily="34" charset="-122"/>
              </a:rPr>
              <a:t>项目参与者</a:t>
            </a:r>
          </a:p>
        </p:txBody>
      </p:sp>
      <p:sp>
        <p:nvSpPr>
          <p:cNvPr id="5" name="矩形 4">
            <a:extLst>
              <a:ext uri="{FF2B5EF4-FFF2-40B4-BE49-F238E27FC236}">
                <a16:creationId xmlns:a16="http://schemas.microsoft.com/office/drawing/2014/main" id="{2873DC19-BB1A-4334-B6AC-76EEF90E3166}"/>
              </a:ext>
            </a:extLst>
          </p:cNvPr>
          <p:cNvSpPr/>
          <p:nvPr/>
        </p:nvSpPr>
        <p:spPr>
          <a:xfrm>
            <a:off x="4230305" y="957245"/>
            <a:ext cx="3731390" cy="1477328"/>
          </a:xfrm>
          <a:prstGeom prst="rect">
            <a:avLst/>
          </a:prstGeom>
          <a:noFill/>
        </p:spPr>
        <p:txBody>
          <a:bodyPr wrap="square" lIns="91440" tIns="45720" rIns="91440" bIns="45720">
            <a:spAutoFit/>
          </a:bodyPr>
          <a:lstStyle/>
          <a:p>
            <a:pPr algn="ctr"/>
            <a:r>
              <a:rPr lang="en-US" altLang="zh-CN" sz="9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9000" b="0" cap="none" spc="0" dirty="0">
              <a:ln w="0"/>
              <a:effectLst>
                <a:outerShdw blurRad="38100" dist="25400" dir="5400000" algn="ctr" rotWithShape="0">
                  <a:srgbClr val="6E747A">
                    <a:alpha val="43000"/>
                  </a:srgbClr>
                </a:outerShdw>
              </a:effectLst>
            </a:endParaRPr>
          </a:p>
        </p:txBody>
      </p:sp>
      <p:sp>
        <p:nvSpPr>
          <p:cNvPr id="6" name="矩形 5">
            <a:extLst>
              <a:ext uri="{FF2B5EF4-FFF2-40B4-BE49-F238E27FC236}">
                <a16:creationId xmlns:a16="http://schemas.microsoft.com/office/drawing/2014/main" id="{29E07A00-8FB1-4295-9813-D2226EB3206A}"/>
              </a:ext>
            </a:extLst>
          </p:cNvPr>
          <p:cNvSpPr/>
          <p:nvPr/>
        </p:nvSpPr>
        <p:spPr>
          <a:xfrm>
            <a:off x="-23203" y="2599691"/>
            <a:ext cx="12215203" cy="1015663"/>
          </a:xfrm>
          <a:prstGeom prst="rect">
            <a:avLst/>
          </a:prstGeom>
          <a:noFill/>
          <a:effectLst/>
        </p:spPr>
        <p:txBody>
          <a:bodyPr wrap="square" lIns="91440" tIns="45720" rIns="91440" bIns="45720">
            <a:spAutoFit/>
          </a:bodyPr>
          <a:lstStyle/>
          <a:p>
            <a:pPr algn="ct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a:t>
            </a: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跨平台 </a:t>
            </a: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NFC </a:t>
            </a: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读写套件的维护与升级</a:t>
            </a: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a:t>
            </a:r>
            <a:b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b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项目汇报</a:t>
            </a: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4" y="1443525"/>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7570" y="5250495"/>
            <a:ext cx="762174" cy="774877"/>
          </a:xfrm>
          <a:prstGeom prst="rect">
            <a:avLst/>
          </a:prstGeom>
        </p:spPr>
      </p:pic>
    </p:spTree>
    <p:extLst>
      <p:ext uri="{BB962C8B-B14F-4D97-AF65-F5344CB8AC3E}">
        <p14:creationId xmlns:p14="http://schemas.microsoft.com/office/powerpoint/2010/main" val="3600803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92832" y="2504301"/>
            <a:ext cx="11060967"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pic>
        <p:nvPicPr>
          <p:cNvPr id="15" name="图片 14" descr="图标&#10;&#10;描述已自动生成">
            <a:hlinkClick r:id="rId5"/>
            <a:extLst>
              <a:ext uri="{FF2B5EF4-FFF2-40B4-BE49-F238E27FC236}">
                <a16:creationId xmlns:a16="http://schemas.microsoft.com/office/drawing/2014/main" id="{30381E94-E25F-454A-903D-35836A01D0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8133" y="189984"/>
            <a:ext cx="1905000" cy="1905000"/>
          </a:xfrm>
          <a:prstGeom prst="rect">
            <a:avLst/>
          </a:prstGeom>
        </p:spPr>
      </p:pic>
      <p:sp>
        <p:nvSpPr>
          <p:cNvPr id="6" name="文本框 5">
            <a:extLst>
              <a:ext uri="{FF2B5EF4-FFF2-40B4-BE49-F238E27FC236}">
                <a16:creationId xmlns:a16="http://schemas.microsoft.com/office/drawing/2014/main" id="{D4E3C6FE-57A0-4A19-B00A-232AFD05AA83}"/>
              </a:ext>
            </a:extLst>
          </p:cNvPr>
          <p:cNvSpPr txBox="1"/>
          <p:nvPr/>
        </p:nvSpPr>
        <p:spPr>
          <a:xfrm>
            <a:off x="396850" y="1409224"/>
            <a:ext cx="7384515" cy="5386090"/>
          </a:xfrm>
          <a:prstGeom prst="rect">
            <a:avLst/>
          </a:prstGeom>
          <a:noFill/>
        </p:spPr>
        <p:txBody>
          <a:bodyPr wrap="square" rtlCol="0">
            <a:spAutoFit/>
          </a:bodyPr>
          <a:lstStyle/>
          <a:p>
            <a:r>
              <a:rPr lang="zh-CN" altLang="en-US" sz="2500" dirty="0">
                <a:latin typeface="微软雅黑" panose="020B0503020204020204" pitchFamily="34" charset="-122"/>
                <a:ea typeface="微软雅黑" panose="020B0503020204020204" pitchFamily="34" charset="-122"/>
              </a:rPr>
              <a:t>我们的第一个库</a:t>
            </a:r>
            <a:br>
              <a:rPr lang="en-US" altLang="zh-CN" sz="2500" dirty="0">
                <a:latin typeface="微软雅黑" panose="020B0503020204020204" pitchFamily="34" charset="-122"/>
                <a:ea typeface="微软雅黑" panose="020B0503020204020204" pitchFamily="34" charset="-122"/>
              </a:rPr>
            </a:br>
            <a:r>
              <a:rPr lang="en-US" altLang="zh-CN" sz="2500" dirty="0">
                <a:latin typeface="微软雅黑" panose="020B0503020204020204" pitchFamily="34" charset="-122"/>
                <a:ea typeface="微软雅黑" panose="020B0503020204020204" pitchFamily="34" charset="-122"/>
              </a:rPr>
              <a:t>NDEF</a:t>
            </a:r>
            <a:r>
              <a:rPr lang="zh-CN" altLang="en-US" sz="2500" dirty="0">
                <a:latin typeface="微软雅黑" panose="020B0503020204020204" pitchFamily="34" charset="-122"/>
                <a:ea typeface="微软雅黑" panose="020B0503020204020204" pitchFamily="34" charset="-122"/>
              </a:rPr>
              <a:t>：</a:t>
            </a:r>
            <a:r>
              <a:rPr lang="en-US" altLang="zh-CN" sz="2500" dirty="0">
                <a:latin typeface="微软雅黑" panose="020B0503020204020204" pitchFamily="34" charset="-122"/>
                <a:ea typeface="微软雅黑" panose="020B0503020204020204" pitchFamily="34" charset="-122"/>
                <a:hlinkClick r:id="rId7"/>
              </a:rPr>
              <a:t>https://github.com/nfcim/ndef</a:t>
            </a:r>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pPr marL="0" marR="0">
              <a:spcBef>
                <a:spcPts val="0"/>
              </a:spcBef>
              <a:spcAft>
                <a:spcPts val="0"/>
              </a:spcAft>
            </a:pPr>
            <a:r>
              <a:rPr lang="zh-CN" altLang="zh-CN" sz="1800" dirty="0">
                <a:effectLst/>
                <a:latin typeface="Arial" panose="020B0604020202020204" pitchFamily="34" charset="0"/>
                <a:ea typeface="TimesNewRomanPSMT"/>
                <a:cs typeface="Arial" panose="020B0604020202020204" pitchFamily="34" charset="0"/>
              </a:rPr>
              <a:t>An example of the use of NDEF is when two NFC Forum Devices are in proximity, an NDEF message is exchanged over the NFC Forum LLCP protocol. When an NFC Forum Device is in proximity of an NFC Forum Tag, an NDEF message is retrieved from the NFC Forum Tag by means of the NFC Forum Tag protocols. The data format of the NDEF message is the same in these two cases so that an NFC Forum Device may process the NDEF information independent of the type of device or tag with which it is communicating. </a:t>
            </a: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zh-CN" altLang="en-US" sz="25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6E169E38-05C1-456D-82B6-69C56901D642}"/>
              </a:ext>
            </a:extLst>
          </p:cNvPr>
          <p:cNvPicPr>
            <a:picLocks noChangeAspect="1"/>
          </p:cNvPicPr>
          <p:nvPr/>
        </p:nvPicPr>
        <p:blipFill>
          <a:blip r:embed="rId8"/>
          <a:stretch>
            <a:fillRect/>
          </a:stretch>
        </p:blipFill>
        <p:spPr>
          <a:xfrm>
            <a:off x="7926434" y="2573374"/>
            <a:ext cx="3716699" cy="2975337"/>
          </a:xfrm>
          <a:prstGeom prst="rect">
            <a:avLst/>
          </a:prstGeom>
        </p:spPr>
      </p:pic>
    </p:spTree>
    <p:extLst>
      <p:ext uri="{BB962C8B-B14F-4D97-AF65-F5344CB8AC3E}">
        <p14:creationId xmlns:p14="http://schemas.microsoft.com/office/powerpoint/2010/main" val="383879378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92832" y="2504301"/>
            <a:ext cx="11060967"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pic>
        <p:nvPicPr>
          <p:cNvPr id="15" name="图片 14" descr="图标&#10;&#10;描述已自动生成">
            <a:hlinkClick r:id="rId5"/>
            <a:extLst>
              <a:ext uri="{FF2B5EF4-FFF2-40B4-BE49-F238E27FC236}">
                <a16:creationId xmlns:a16="http://schemas.microsoft.com/office/drawing/2014/main" id="{30381E94-E25F-454A-903D-35836A01D0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8133" y="189984"/>
            <a:ext cx="1905000" cy="1905000"/>
          </a:xfrm>
          <a:prstGeom prst="rect">
            <a:avLst/>
          </a:prstGeom>
        </p:spPr>
      </p:pic>
      <p:sp>
        <p:nvSpPr>
          <p:cNvPr id="6" name="文本框 5">
            <a:extLst>
              <a:ext uri="{FF2B5EF4-FFF2-40B4-BE49-F238E27FC236}">
                <a16:creationId xmlns:a16="http://schemas.microsoft.com/office/drawing/2014/main" id="{D4E3C6FE-57A0-4A19-B00A-232AFD05AA83}"/>
              </a:ext>
            </a:extLst>
          </p:cNvPr>
          <p:cNvSpPr txBox="1"/>
          <p:nvPr/>
        </p:nvSpPr>
        <p:spPr>
          <a:xfrm>
            <a:off x="396850" y="2626072"/>
            <a:ext cx="7384515" cy="4231928"/>
          </a:xfrm>
          <a:prstGeom prst="rect">
            <a:avLst/>
          </a:prstGeom>
          <a:noFill/>
        </p:spPr>
        <p:txBody>
          <a:bodyPr wrap="square" rtlCol="0">
            <a:spAutoFit/>
          </a:bodyPr>
          <a:lstStyle/>
          <a:p>
            <a:endParaRPr lang="en-US" altLang="zh-CN" sz="2500" dirty="0">
              <a:latin typeface="微软雅黑" panose="020B0503020204020204" pitchFamily="34" charset="-122"/>
              <a:ea typeface="微软雅黑" panose="020B0503020204020204" pitchFamily="34" charset="-122"/>
            </a:endParaRPr>
          </a:p>
          <a:p>
            <a:pPr marL="0" marR="0">
              <a:spcBef>
                <a:spcPts val="0"/>
              </a:spcBef>
              <a:spcAft>
                <a:spcPts val="0"/>
              </a:spcAft>
            </a:pPr>
            <a:r>
              <a:rPr lang="zh-CN" altLang="zh-CN" sz="1800" dirty="0">
                <a:effectLst/>
                <a:latin typeface="Arial" panose="020B0604020202020204" pitchFamily="34" charset="0"/>
                <a:ea typeface="TimesNewRomanPSMT"/>
                <a:cs typeface="Arial" panose="020B0604020202020204" pitchFamily="34" charset="0"/>
              </a:rPr>
              <a:t>An example of the use of NDEF is when two NFC Forum Devices are in proximity, an NDEF message is exchanged over the NFC Forum LLCP protocol. When an NFC Forum Device is in proximity of an NFC Forum Tag, an NDEF message is retrieved from the NFC Forum Tag by means of the NFC Forum Tag protocols. The data format of the NDEF message is the same in these two cases so that an NFC Forum Device may process the NDEF information independent of the type of device or tag with which it is communicating. </a:t>
            </a: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zh-CN" altLang="en-US" sz="25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FCB92096-3987-4C38-97AD-2B737171471C}"/>
              </a:ext>
            </a:extLst>
          </p:cNvPr>
          <p:cNvSpPr txBox="1"/>
          <p:nvPr/>
        </p:nvSpPr>
        <p:spPr>
          <a:xfrm>
            <a:off x="396850" y="1379577"/>
            <a:ext cx="8662371" cy="1246495"/>
          </a:xfrm>
          <a:prstGeom prst="rect">
            <a:avLst/>
          </a:prstGeom>
          <a:noFill/>
        </p:spPr>
        <p:txBody>
          <a:bodyPr wrap="none" rtlCol="0">
            <a:spAutoFit/>
          </a:bodyPr>
          <a:lstStyle/>
          <a:p>
            <a:r>
              <a:rPr lang="zh-CN" altLang="en-US" sz="2500" dirty="0">
                <a:latin typeface="微软雅黑" panose="020B0503020204020204" pitchFamily="34" charset="-122"/>
                <a:ea typeface="微软雅黑" panose="020B0503020204020204" pitchFamily="34" charset="-122"/>
              </a:rPr>
              <a:t>我们的第二个库</a:t>
            </a:r>
            <a:br>
              <a:rPr lang="en-US" altLang="zh-CN" sz="2500" dirty="0">
                <a:latin typeface="微软雅黑" panose="020B0503020204020204" pitchFamily="34" charset="-122"/>
                <a:ea typeface="微软雅黑" panose="020B0503020204020204" pitchFamily="34" charset="-122"/>
              </a:rPr>
            </a:br>
            <a:r>
              <a:rPr lang="en-US" altLang="zh-CN" sz="2500" dirty="0" err="1">
                <a:latin typeface="微软雅黑" panose="020B0503020204020204" pitchFamily="34" charset="-122"/>
                <a:ea typeface="微软雅黑" panose="020B0503020204020204" pitchFamily="34" charset="-122"/>
              </a:rPr>
              <a:t>flutter_nfc_kit</a:t>
            </a:r>
            <a:r>
              <a:rPr lang="zh-CN" altLang="en-US" sz="2500" dirty="0">
                <a:latin typeface="微软雅黑" panose="020B0503020204020204" pitchFamily="34" charset="-122"/>
                <a:ea typeface="微软雅黑" panose="020B0503020204020204" pitchFamily="34" charset="-122"/>
              </a:rPr>
              <a:t>：</a:t>
            </a:r>
            <a:r>
              <a:rPr lang="en-US" altLang="zh-CN" sz="2500" dirty="0">
                <a:latin typeface="微软雅黑" panose="020B0503020204020204" pitchFamily="34" charset="-122"/>
                <a:ea typeface="微软雅黑" panose="020B0503020204020204" pitchFamily="34" charset="-122"/>
              </a:rPr>
              <a:t>https://github.com/nfcim/flutter_nfc_kit</a:t>
            </a:r>
          </a:p>
          <a:p>
            <a:endParaRPr lang="zh-CN" altLang="en-US" sz="2500" dirty="0"/>
          </a:p>
        </p:txBody>
      </p:sp>
    </p:spTree>
    <p:extLst>
      <p:ext uri="{BB962C8B-B14F-4D97-AF65-F5344CB8AC3E}">
        <p14:creationId xmlns:p14="http://schemas.microsoft.com/office/powerpoint/2010/main" val="125362281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pic>
        <p:nvPicPr>
          <p:cNvPr id="6" name="图片 5" descr="电子设备的屏幕&#10;&#10;描述已自动生成">
            <a:hlinkClick r:id="rId5" action="ppaction://hlinksldjump"/>
            <a:extLst>
              <a:ext uri="{FF2B5EF4-FFF2-40B4-BE49-F238E27FC236}">
                <a16:creationId xmlns:a16="http://schemas.microsoft.com/office/drawing/2014/main" id="{F1227D42-B4BE-4E28-9F2F-6504EAAF0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3858" y="0"/>
            <a:ext cx="6298142" cy="3542705"/>
          </a:xfrm>
          <a:prstGeom prst="rect">
            <a:avLst/>
          </a:prstGeom>
          <a:noFill/>
        </p:spPr>
      </p:pic>
      <p:grpSp>
        <p:nvGrpSpPr>
          <p:cNvPr id="2" name="组合 1">
            <a:extLst>
              <a:ext uri="{FF2B5EF4-FFF2-40B4-BE49-F238E27FC236}">
                <a16:creationId xmlns:a16="http://schemas.microsoft.com/office/drawing/2014/main" id="{F256F90B-A474-49AD-8223-3A0221A788E4}"/>
              </a:ext>
            </a:extLst>
          </p:cNvPr>
          <p:cNvGrpSpPr/>
          <p:nvPr/>
        </p:nvGrpSpPr>
        <p:grpSpPr>
          <a:xfrm>
            <a:off x="261184" y="1115899"/>
            <a:ext cx="10140116" cy="1850067"/>
            <a:chOff x="7591898" y="1339688"/>
            <a:chExt cx="10140116" cy="1850067"/>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8" y="2728090"/>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grpSp>
      <p:sp>
        <p:nvSpPr>
          <p:cNvPr id="4" name="矩形 3">
            <a:hlinkClick r:id="rId7"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图片包含 徽标&#10;&#10;描述已自动生成">
            <a:hlinkClick r:id="rId8" action="ppaction://hlinksldjump"/>
            <a:extLst>
              <a:ext uri="{FF2B5EF4-FFF2-40B4-BE49-F238E27FC236}">
                <a16:creationId xmlns:a16="http://schemas.microsoft.com/office/drawing/2014/main" id="{CEE2A1E5-96B8-4A48-B73B-FD862087DF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246" y="3548936"/>
            <a:ext cx="2857500" cy="1600200"/>
          </a:xfrm>
          <a:prstGeom prst="rect">
            <a:avLst/>
          </a:prstGeom>
        </p:spPr>
      </p:pic>
      <p:sp>
        <p:nvSpPr>
          <p:cNvPr id="14" name="文本框 13">
            <a:extLst>
              <a:ext uri="{FF2B5EF4-FFF2-40B4-BE49-F238E27FC236}">
                <a16:creationId xmlns:a16="http://schemas.microsoft.com/office/drawing/2014/main" id="{BEF9D64A-C358-4F32-BD1E-FC34EAD5214E}"/>
              </a:ext>
            </a:extLst>
          </p:cNvPr>
          <p:cNvSpPr txBox="1"/>
          <p:nvPr/>
        </p:nvSpPr>
        <p:spPr>
          <a:xfrm>
            <a:off x="5331242" y="4591904"/>
            <a:ext cx="5262979" cy="1323439"/>
          </a:xfrm>
          <a:prstGeom prst="rect">
            <a:avLst/>
          </a:prstGeom>
          <a:noFill/>
        </p:spPr>
        <p:txBody>
          <a:bodyPr wrap="none" rtlCol="0">
            <a:spAutoFit/>
          </a:bodyPr>
          <a:lstStyle/>
          <a:p>
            <a:pPr lvl="1"/>
            <a:r>
              <a:rPr lang="en-US" altLang="zh-CN" sz="4000" dirty="0">
                <a:latin typeface="Arial Rounded MT Bold" panose="020F0704030504030204" pitchFamily="34" charset="0"/>
              </a:rPr>
              <a:t>Null safety</a:t>
            </a:r>
          </a:p>
          <a:p>
            <a:pPr lvl="1"/>
            <a:r>
              <a:rPr lang="zh-CN" altLang="en-US" sz="4000" dirty="0">
                <a:latin typeface="Arial Rounded MT Bold" panose="020F0704030504030204" pitchFamily="34" charset="0"/>
              </a:rPr>
              <a:t>解决了什么问题呢？</a:t>
            </a:r>
            <a:endParaRPr lang="en-US" altLang="zh-CN" sz="4000" dirty="0">
              <a:latin typeface="Arial Rounded MT Bold" panose="020F0704030504030204" pitchFamily="34" charset="0"/>
            </a:endParaRPr>
          </a:p>
        </p:txBody>
      </p:sp>
    </p:spTree>
    <p:extLst>
      <p:ext uri="{BB962C8B-B14F-4D97-AF65-F5344CB8AC3E}">
        <p14:creationId xmlns:p14="http://schemas.microsoft.com/office/powerpoint/2010/main" val="665738089"/>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pic>
        <p:nvPicPr>
          <p:cNvPr id="6" name="图片 5" descr="电子设备的屏幕&#10;&#10;描述已自动生成">
            <a:hlinkClick r:id="rId5" action="ppaction://hlinksldjump"/>
            <a:extLst>
              <a:ext uri="{FF2B5EF4-FFF2-40B4-BE49-F238E27FC236}">
                <a16:creationId xmlns:a16="http://schemas.microsoft.com/office/drawing/2014/main" id="{F1227D42-B4BE-4E28-9F2F-6504EAAF0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3858" y="0"/>
            <a:ext cx="6298142" cy="3542705"/>
          </a:xfrm>
          <a:prstGeom prst="rect">
            <a:avLst/>
          </a:prstGeom>
          <a:noFill/>
        </p:spPr>
      </p:pic>
      <p:grpSp>
        <p:nvGrpSpPr>
          <p:cNvPr id="2" name="组合 1">
            <a:extLst>
              <a:ext uri="{FF2B5EF4-FFF2-40B4-BE49-F238E27FC236}">
                <a16:creationId xmlns:a16="http://schemas.microsoft.com/office/drawing/2014/main" id="{F256F90B-A474-49AD-8223-3A0221A788E4}"/>
              </a:ext>
            </a:extLst>
          </p:cNvPr>
          <p:cNvGrpSpPr/>
          <p:nvPr/>
        </p:nvGrpSpPr>
        <p:grpSpPr>
          <a:xfrm>
            <a:off x="261184" y="1115899"/>
            <a:ext cx="10140116" cy="1850067"/>
            <a:chOff x="7591898" y="1339688"/>
            <a:chExt cx="10140116" cy="1850067"/>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8" y="2728090"/>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grpSp>
      <p:sp>
        <p:nvSpPr>
          <p:cNvPr id="4" name="矩形 3">
            <a:hlinkClick r:id="rId7"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EF9D64A-C358-4F32-BD1E-FC34EAD5214E}"/>
              </a:ext>
            </a:extLst>
          </p:cNvPr>
          <p:cNvSpPr txBox="1"/>
          <p:nvPr/>
        </p:nvSpPr>
        <p:spPr>
          <a:xfrm>
            <a:off x="5331242" y="4591904"/>
            <a:ext cx="5775940" cy="1323439"/>
          </a:xfrm>
          <a:prstGeom prst="rect">
            <a:avLst/>
          </a:prstGeom>
          <a:noFill/>
        </p:spPr>
        <p:txBody>
          <a:bodyPr wrap="none" rtlCol="0">
            <a:spAutoFit/>
          </a:bodyPr>
          <a:lstStyle/>
          <a:p>
            <a:pPr lvl="1"/>
            <a:r>
              <a:rPr lang="en-US" altLang="zh-CN" sz="4000" dirty="0">
                <a:latin typeface="Arial Rounded MT Bold" panose="020F0704030504030204" pitchFamily="34" charset="0"/>
              </a:rPr>
              <a:t>Null safety</a:t>
            </a:r>
          </a:p>
          <a:p>
            <a:pPr lvl="1"/>
            <a:r>
              <a:rPr lang="zh-CN" altLang="en-US" sz="4000" dirty="0">
                <a:latin typeface="Arial Rounded MT Bold" panose="020F0704030504030204" pitchFamily="34" charset="0"/>
              </a:rPr>
              <a:t>几串代码教你简单入门</a:t>
            </a:r>
            <a:endParaRPr lang="en-US" altLang="zh-CN" sz="4000" dirty="0">
              <a:latin typeface="Arial Rounded MT Bold" panose="020F0704030504030204" pitchFamily="34" charset="0"/>
            </a:endParaRPr>
          </a:p>
        </p:txBody>
      </p:sp>
      <p:pic>
        <p:nvPicPr>
          <p:cNvPr id="11" name="图片 10" descr="图形用户界面&#10;&#10;低可信度描述已自动生成">
            <a:hlinkClick r:id="rId8" action="ppaction://hlinksldjump"/>
            <a:extLst>
              <a:ext uri="{FF2B5EF4-FFF2-40B4-BE49-F238E27FC236}">
                <a16:creationId xmlns:a16="http://schemas.microsoft.com/office/drawing/2014/main" id="{0657A393-F6A0-45F2-A3ED-3DE93BB1A3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184" y="3009068"/>
            <a:ext cx="4608436" cy="3557389"/>
          </a:xfrm>
          <a:prstGeom prst="rect">
            <a:avLst/>
          </a:prstGeom>
        </p:spPr>
      </p:pic>
    </p:spTree>
    <p:extLst>
      <p:ext uri="{BB962C8B-B14F-4D97-AF65-F5344CB8AC3E}">
        <p14:creationId xmlns:p14="http://schemas.microsoft.com/office/powerpoint/2010/main" val="151923464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aphicFrame>
        <p:nvGraphicFramePr>
          <p:cNvPr id="13" name="图示 12">
            <a:extLst>
              <a:ext uri="{FF2B5EF4-FFF2-40B4-BE49-F238E27FC236}">
                <a16:creationId xmlns:a16="http://schemas.microsoft.com/office/drawing/2014/main" id="{D2EF96D4-146E-4CC5-AF0B-D4FF5179A4AA}"/>
              </a:ext>
            </a:extLst>
          </p:cNvPr>
          <p:cNvGraphicFramePr/>
          <p:nvPr>
            <p:extLst>
              <p:ext uri="{D42A27DB-BD31-4B8C-83A1-F6EECF244321}">
                <p14:modId xmlns:p14="http://schemas.microsoft.com/office/powerpoint/2010/main" val="779878227"/>
              </p:ext>
            </p:extLst>
          </p:nvPr>
        </p:nvGraphicFramePr>
        <p:xfrm>
          <a:off x="834950" y="2738488"/>
          <a:ext cx="10671250" cy="3492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987500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61184" y="2504301"/>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sp>
        <p:nvSpPr>
          <p:cNvPr id="4" name="矩形 3">
            <a:hlinkClick r:id="rId5"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hlinkClick r:id="rId6"/>
            <a:extLst>
              <a:ext uri="{FF2B5EF4-FFF2-40B4-BE49-F238E27FC236}">
                <a16:creationId xmlns:a16="http://schemas.microsoft.com/office/drawing/2014/main" id="{871CB8D9-7988-4AD2-B3A3-77B888AC2FCC}"/>
              </a:ext>
            </a:extLst>
          </p:cNvPr>
          <p:cNvPicPr>
            <a:picLocks noChangeAspect="1"/>
          </p:cNvPicPr>
          <p:nvPr/>
        </p:nvPicPr>
        <p:blipFill>
          <a:blip r:embed="rId7"/>
          <a:stretch>
            <a:fillRect/>
          </a:stretch>
        </p:blipFill>
        <p:spPr>
          <a:xfrm>
            <a:off x="2456109" y="2163047"/>
            <a:ext cx="7409436" cy="1184939"/>
          </a:xfrm>
          <a:prstGeom prst="rect">
            <a:avLst/>
          </a:prstGeom>
        </p:spPr>
      </p:pic>
      <p:sp>
        <p:nvSpPr>
          <p:cNvPr id="10" name="文本框 9">
            <a:extLst>
              <a:ext uri="{FF2B5EF4-FFF2-40B4-BE49-F238E27FC236}">
                <a16:creationId xmlns:a16="http://schemas.microsoft.com/office/drawing/2014/main" id="{157F2869-88CD-41E1-8970-C3972E388CBD}"/>
              </a:ext>
            </a:extLst>
          </p:cNvPr>
          <p:cNvSpPr txBox="1"/>
          <p:nvPr/>
        </p:nvSpPr>
        <p:spPr>
          <a:xfrm>
            <a:off x="4786091" y="4323546"/>
            <a:ext cx="2749471" cy="477054"/>
          </a:xfrm>
          <a:prstGeom prst="rect">
            <a:avLst/>
          </a:prstGeom>
          <a:noFill/>
        </p:spPr>
        <p:txBody>
          <a:bodyPr wrap="none" rtlCol="0">
            <a:spAutoFit/>
          </a:bodyPr>
          <a:lstStyle/>
          <a:p>
            <a:pPr algn="ctr"/>
            <a:r>
              <a:rPr lang="zh-CN" altLang="en-US" sz="2500" b="1" dirty="0">
                <a:latin typeface="微软雅黑" panose="020B0503020204020204" pitchFamily="34" charset="-122"/>
                <a:ea typeface="微软雅黑" panose="020B0503020204020204" pitchFamily="34" charset="-122"/>
              </a:rPr>
              <a:t>汇报工作专用图片</a:t>
            </a:r>
          </a:p>
        </p:txBody>
      </p:sp>
    </p:spTree>
    <p:extLst>
      <p:ext uri="{BB962C8B-B14F-4D97-AF65-F5344CB8AC3E}">
        <p14:creationId xmlns:p14="http://schemas.microsoft.com/office/powerpoint/2010/main" val="277168931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aphicFrame>
        <p:nvGraphicFramePr>
          <p:cNvPr id="13" name="图示 12">
            <a:extLst>
              <a:ext uri="{FF2B5EF4-FFF2-40B4-BE49-F238E27FC236}">
                <a16:creationId xmlns:a16="http://schemas.microsoft.com/office/drawing/2014/main" id="{D2EF96D4-146E-4CC5-AF0B-D4FF5179A4AA}"/>
              </a:ext>
            </a:extLst>
          </p:cNvPr>
          <p:cNvGraphicFramePr/>
          <p:nvPr>
            <p:extLst>
              <p:ext uri="{D42A27DB-BD31-4B8C-83A1-F6EECF244321}">
                <p14:modId xmlns:p14="http://schemas.microsoft.com/office/powerpoint/2010/main" val="262549656"/>
              </p:ext>
            </p:extLst>
          </p:nvPr>
        </p:nvGraphicFramePr>
        <p:xfrm>
          <a:off x="834950" y="2738488"/>
          <a:ext cx="10671250" cy="3492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554520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61184" y="2504301"/>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sp>
        <p:nvSpPr>
          <p:cNvPr id="4" name="矩形 3">
            <a:hlinkClick r:id="rId5"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57F2869-88CD-41E1-8970-C3972E388CBD}"/>
              </a:ext>
            </a:extLst>
          </p:cNvPr>
          <p:cNvSpPr txBox="1"/>
          <p:nvPr/>
        </p:nvSpPr>
        <p:spPr>
          <a:xfrm>
            <a:off x="1257081" y="2919290"/>
            <a:ext cx="9807493" cy="630942"/>
          </a:xfrm>
          <a:prstGeom prst="rect">
            <a:avLst/>
          </a:prstGeom>
          <a:noFill/>
        </p:spPr>
        <p:txBody>
          <a:bodyPr wrap="none" rtlCol="0">
            <a:spAutoFit/>
          </a:bodyPr>
          <a:lstStyle/>
          <a:p>
            <a:pPr algn="ctr"/>
            <a:r>
              <a:rPr lang="zh-CN" altLang="en-US" sz="3500" b="1" dirty="0">
                <a:latin typeface="微软雅黑" panose="020B0503020204020204" pitchFamily="34" charset="-122"/>
                <a:ea typeface="微软雅黑" panose="020B0503020204020204" pitchFamily="34" charset="-122"/>
              </a:rPr>
              <a:t>欢迎各位同学一起参与到 </a:t>
            </a:r>
            <a:r>
              <a:rPr lang="en-US" altLang="zh-CN" sz="3500" b="1" dirty="0">
                <a:latin typeface="微软雅黑" panose="020B0503020204020204" pitchFamily="34" charset="-122"/>
                <a:ea typeface="微软雅黑" panose="020B0503020204020204" pitchFamily="34" charset="-122"/>
              </a:rPr>
              <a:t>nfcim </a:t>
            </a:r>
            <a:r>
              <a:rPr lang="zh-CN" altLang="en-US" sz="3500" b="1" dirty="0">
                <a:latin typeface="微软雅黑" panose="020B0503020204020204" pitchFamily="34" charset="-122"/>
                <a:ea typeface="微软雅黑" panose="020B0503020204020204" pitchFamily="34" charset="-122"/>
              </a:rPr>
              <a:t>的开源项目中！</a:t>
            </a:r>
          </a:p>
        </p:txBody>
      </p:sp>
    </p:spTree>
    <p:extLst>
      <p:ext uri="{BB962C8B-B14F-4D97-AF65-F5344CB8AC3E}">
        <p14:creationId xmlns:p14="http://schemas.microsoft.com/office/powerpoint/2010/main" val="374396035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61184" y="2504301"/>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sp>
        <p:nvSpPr>
          <p:cNvPr id="4" name="矩形 3">
            <a:hlinkClick r:id="rId5"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157F2869-88CD-41E1-8970-C3972E388CBD}"/>
              </a:ext>
            </a:extLst>
          </p:cNvPr>
          <p:cNvSpPr txBox="1"/>
          <p:nvPr/>
        </p:nvSpPr>
        <p:spPr>
          <a:xfrm>
            <a:off x="2628547" y="2919290"/>
            <a:ext cx="7064563" cy="1169551"/>
          </a:xfrm>
          <a:prstGeom prst="rect">
            <a:avLst/>
          </a:prstGeom>
          <a:noFill/>
        </p:spPr>
        <p:txBody>
          <a:bodyPr wrap="none" rtlCol="0">
            <a:spAutoFit/>
          </a:bodyPr>
          <a:lstStyle/>
          <a:p>
            <a:pPr algn="ctr"/>
            <a:r>
              <a:rPr lang="zh-CN" altLang="en-US" sz="3500" b="1" dirty="0">
                <a:latin typeface="微软雅黑" panose="020B0503020204020204" pitchFamily="34" charset="-122"/>
                <a:ea typeface="微软雅黑" panose="020B0503020204020204" pitchFamily="34" charset="-122"/>
              </a:rPr>
              <a:t>但在参与之前</a:t>
            </a:r>
            <a:endParaRPr lang="en-US" altLang="zh-CN" sz="3500" b="1" dirty="0">
              <a:latin typeface="微软雅黑" panose="020B0503020204020204" pitchFamily="34" charset="-122"/>
              <a:ea typeface="微软雅黑" panose="020B0503020204020204" pitchFamily="34" charset="-122"/>
            </a:endParaRPr>
          </a:p>
          <a:p>
            <a:pPr algn="ctr"/>
            <a:r>
              <a:rPr lang="zh-CN" altLang="en-US" sz="3500" b="1" dirty="0">
                <a:latin typeface="微软雅黑" panose="020B0503020204020204" pitchFamily="34" charset="-122"/>
                <a:ea typeface="微软雅黑" panose="020B0503020204020204" pitchFamily="34" charset="-122"/>
              </a:rPr>
              <a:t>普及一下开源工作的 </a:t>
            </a:r>
            <a:r>
              <a:rPr lang="en-US" altLang="zh-CN" sz="3500" b="1" dirty="0">
                <a:latin typeface="微软雅黑" panose="020B0503020204020204" pitchFamily="34" charset="-122"/>
                <a:ea typeface="微软雅黑" panose="020B0503020204020204" pitchFamily="34" charset="-122"/>
              </a:rPr>
              <a:t>workflow </a:t>
            </a:r>
            <a:r>
              <a:rPr lang="zh-CN" altLang="en-US" sz="3500" b="1" dirty="0">
                <a:latin typeface="微软雅黑" panose="020B0503020204020204" pitchFamily="34" charset="-122"/>
                <a:ea typeface="微软雅黑" panose="020B0503020204020204" pitchFamily="34" charset="-122"/>
              </a:rPr>
              <a:t>叭</a:t>
            </a:r>
          </a:p>
        </p:txBody>
      </p:sp>
    </p:spTree>
    <p:extLst>
      <p:ext uri="{BB962C8B-B14F-4D97-AF65-F5344CB8AC3E}">
        <p14:creationId xmlns:p14="http://schemas.microsoft.com/office/powerpoint/2010/main" val="191118877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61184" y="2057987"/>
            <a:ext cx="10864016" cy="427809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某位参加开源的同学兴致勃勃改了样式和内容</a:t>
            </a:r>
            <a:endParaRPr lang="en-US" altLang="zh-CN" sz="1600" b="1" dirty="0">
              <a:latin typeface="微软雅黑" panose="020B0503020204020204" pitchFamily="34" charset="-122"/>
              <a:ea typeface="微软雅黑" panose="020B0503020204020204" pitchFamily="34" charset="-122"/>
            </a:endParaRPr>
          </a:p>
          <a:p>
            <a:endParaRPr lang="en-US" altLang="zh-CN"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请问为什么突然修改了代码的版式呢？把 </a:t>
            </a:r>
            <a:r>
              <a:rPr lang="en-US" altLang="zh-CN" sz="1600" b="1" dirty="0">
                <a:latin typeface="微软雅黑" panose="020B0503020204020204" pitchFamily="34" charset="-122"/>
                <a:ea typeface="微软雅黑" panose="020B0503020204020204" pitchFamily="34" charset="-122"/>
              </a:rPr>
              <a:t>indent </a:t>
            </a:r>
            <a:r>
              <a:rPr lang="zh-CN" altLang="en-US" sz="1600" b="1" dirty="0">
                <a:latin typeface="微软雅黑" panose="020B0503020204020204" pitchFamily="34" charset="-122"/>
                <a:ea typeface="微软雅黑" panose="020B0503020204020204" pitchFamily="34" charset="-122"/>
              </a:rPr>
              <a:t>改成四格宽的 </a:t>
            </a:r>
            <a:r>
              <a:rPr lang="en-US" altLang="zh-CN" sz="1600" b="1" dirty="0">
                <a:latin typeface="微软雅黑" panose="020B0503020204020204" pitchFamily="34" charset="-122"/>
                <a:ea typeface="微软雅黑" panose="020B0503020204020204" pitchFamily="34" charset="-122"/>
              </a:rPr>
              <a:t>tab </a:t>
            </a:r>
            <a:r>
              <a:rPr lang="zh-CN" altLang="en-US" sz="1600" b="1" dirty="0">
                <a:latin typeface="微软雅黑" panose="020B0503020204020204" pitchFamily="34" charset="-122"/>
                <a:ea typeface="微软雅黑" panose="020B0503020204020204" pitchFamily="34" charset="-122"/>
              </a:rPr>
              <a:t>有什么好处吗？</a:t>
            </a:r>
            <a:endParaRPr lang="en-US" altLang="zh-CN" sz="1600" b="1" dirty="0">
              <a:latin typeface="微软雅黑" panose="020B0503020204020204" pitchFamily="34" charset="-122"/>
              <a:ea typeface="微软雅黑" panose="020B0503020204020204" pitchFamily="34" charset="-122"/>
            </a:endParaRPr>
          </a:p>
          <a:p>
            <a:pPr lvl="1"/>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个人习惯，需要的话可以在 </a:t>
            </a:r>
            <a:r>
              <a:rPr lang="en-US" altLang="zh-CN" sz="1600" b="1" dirty="0">
                <a:latin typeface="微软雅黑" panose="020B0503020204020204" pitchFamily="34" charset="-122"/>
                <a:ea typeface="微软雅黑" panose="020B0503020204020204" pitchFamily="34" charset="-122"/>
              </a:rPr>
              <a:t>merge </a:t>
            </a:r>
            <a:r>
              <a:rPr lang="zh-CN" altLang="en-US" sz="1600" b="1" dirty="0">
                <a:latin typeface="微软雅黑" panose="020B0503020204020204" pitchFamily="34" charset="-122"/>
                <a:ea typeface="微软雅黑" panose="020B0503020204020204" pitchFamily="34" charset="-122"/>
              </a:rPr>
              <a:t>之前改回去</a:t>
            </a:r>
            <a:endParaRPr lang="en-US" altLang="zh-CN" sz="1600" b="1" dirty="0">
              <a:latin typeface="微软雅黑" panose="020B0503020204020204" pitchFamily="34" charset="-122"/>
              <a:ea typeface="微软雅黑" panose="020B0503020204020204" pitchFamily="34" charset="-122"/>
            </a:endParaRPr>
          </a:p>
          <a:p>
            <a:pPr lvl="1"/>
            <a:r>
              <a:rPr lang="en-US" altLang="zh-CN" sz="1600" b="1" dirty="0">
                <a:latin typeface="微软雅黑" panose="020B0503020204020204" pitchFamily="34" charset="-122"/>
                <a:ea typeface="微软雅黑" panose="020B0503020204020204" pitchFamily="34" charset="-122"/>
              </a:rPr>
              <a:t>D: (</a:t>
            </a:r>
            <a:r>
              <a:rPr lang="zh-CN" altLang="en-US" sz="1600" b="1" dirty="0">
                <a:latin typeface="微软雅黑" panose="020B0503020204020204" pitchFamily="34" charset="-122"/>
                <a:ea typeface="微软雅黑" panose="020B0503020204020204" pitchFamily="34" charset="-122"/>
              </a:rPr>
              <a:t>此处略去</a:t>
            </a:r>
            <a:r>
              <a:rPr lang="en-US" altLang="zh-CN" sz="1600" b="1" dirty="0">
                <a:latin typeface="微软雅黑" panose="020B0503020204020204" pitchFamily="34" charset="-122"/>
                <a:ea typeface="微软雅黑" panose="020B0503020204020204" pitchFamily="34" charset="-122"/>
              </a:rPr>
              <a:t>n</a:t>
            </a:r>
            <a:r>
              <a:rPr lang="zh-CN" altLang="en-US" sz="1600" b="1" dirty="0">
                <a:latin typeface="微软雅黑" panose="020B0503020204020204" pitchFamily="34" charset="-122"/>
                <a:ea typeface="微软雅黑" panose="020B0503020204020204" pitchFamily="34" charset="-122"/>
              </a:rPr>
              <a:t>多导师批评的话语）</a:t>
            </a:r>
            <a:br>
              <a:rPr lang="en-US" altLang="zh-CN" sz="1600" b="1" dirty="0">
                <a:latin typeface="微软雅黑" panose="020B0503020204020204" pitchFamily="34" charset="-122"/>
                <a:ea typeface="微软雅黑" panose="020B0503020204020204" pitchFamily="34" charset="-122"/>
              </a:rPr>
            </a:br>
            <a:endParaRPr lang="en-US" altLang="zh-CN"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C: </a:t>
            </a:r>
            <a:r>
              <a:rPr lang="zh-CN" altLang="en-US" sz="1600" b="1" dirty="0">
                <a:latin typeface="微软雅黑" panose="020B0503020204020204" pitchFamily="34" charset="-122"/>
                <a:ea typeface="微软雅黑" panose="020B0503020204020204" pitchFamily="34" charset="-122"/>
              </a:rPr>
              <a:t>不要乱动配置文件</a:t>
            </a:r>
            <a:endParaRPr lang="en-US" altLang="zh-CN" sz="1600" b="1" dirty="0">
              <a:latin typeface="微软雅黑" panose="020B0503020204020204" pitchFamily="34" charset="-122"/>
              <a:ea typeface="微软雅黑" panose="020B0503020204020204" pitchFamily="34" charset="-122"/>
            </a:endParaRPr>
          </a:p>
          <a:p>
            <a:pPr lvl="1"/>
            <a:r>
              <a:rPr lang="en-US" altLang="zh-CN" sz="1600" b="1" dirty="0">
                <a:latin typeface="微软雅黑" panose="020B0503020204020204" pitchFamily="34" charset="-122"/>
                <a:ea typeface="微软雅黑" panose="020B0503020204020204" pitchFamily="34" charset="-122"/>
              </a:rPr>
              <a:t>B: xxx.js </a:t>
            </a:r>
            <a:r>
              <a:rPr lang="zh-CN" altLang="en-US" sz="1600" b="1" dirty="0">
                <a:latin typeface="微软雅黑" panose="020B0503020204020204" pitchFamily="34" charset="-122"/>
                <a:ea typeface="微软雅黑" panose="020B0503020204020204" pitchFamily="34" charset="-122"/>
              </a:rPr>
              <a:t>主要 </a:t>
            </a:r>
            <a:r>
              <a:rPr lang="en-US" altLang="zh-CN" sz="1600" b="1" dirty="0">
                <a:latin typeface="微软雅黑" panose="020B0503020204020204" pitchFamily="34" charset="-122"/>
                <a:ea typeface="微软雅黑" panose="020B0503020204020204" pitchFamily="34" charset="-122"/>
              </a:rPr>
              <a:t>format </a:t>
            </a:r>
            <a:r>
              <a:rPr lang="zh-CN" altLang="en-US" sz="1600" b="1" dirty="0">
                <a:latin typeface="微软雅黑" panose="020B0503020204020204" pitchFamily="34" charset="-122"/>
                <a:ea typeface="微软雅黑" panose="020B0503020204020204" pitchFamily="34" charset="-122"/>
              </a:rPr>
              <a:t>变了，这个上面我说了可以 </a:t>
            </a:r>
            <a:r>
              <a:rPr lang="en-US" altLang="zh-CN" sz="1600" b="1" dirty="0">
                <a:latin typeface="微软雅黑" panose="020B0503020204020204" pitchFamily="34" charset="-122"/>
                <a:ea typeface="微软雅黑" panose="020B0503020204020204" pitchFamily="34" charset="-122"/>
              </a:rPr>
              <a:t>merge </a:t>
            </a:r>
            <a:r>
              <a:rPr lang="zh-CN" altLang="en-US" sz="1600" b="1" dirty="0">
                <a:latin typeface="微软雅黑" panose="020B0503020204020204" pitchFamily="34" charset="-122"/>
                <a:ea typeface="微软雅黑" panose="020B0503020204020204" pitchFamily="34" charset="-122"/>
              </a:rPr>
              <a:t>之前重新格式化一下</a:t>
            </a:r>
            <a:r>
              <a:rPr lang="en-US" altLang="zh-CN" sz="1600" b="1" dirty="0">
                <a:latin typeface="微软雅黑" panose="020B0503020204020204" pitchFamily="34" charset="-122"/>
                <a:ea typeface="微软雅黑" panose="020B0503020204020204" pitchFamily="34" charset="-122"/>
              </a:rPr>
              <a:t>……</a:t>
            </a:r>
          </a:p>
          <a:p>
            <a:pPr lvl="1"/>
            <a:r>
              <a:rPr lang="en-US" altLang="zh-CN" sz="1600" b="1" dirty="0">
                <a:latin typeface="微软雅黑" panose="020B0503020204020204" pitchFamily="34" charset="-122"/>
                <a:ea typeface="微软雅黑" panose="020B0503020204020204" pitchFamily="34" charset="-122"/>
              </a:rPr>
              <a:t>C: space </a:t>
            </a:r>
            <a:r>
              <a:rPr lang="zh-CN" altLang="en-US" sz="1600" b="1" dirty="0">
                <a:latin typeface="微软雅黑" panose="020B0503020204020204" pitchFamily="34" charset="-122"/>
                <a:ea typeface="微软雅黑" panose="020B0503020204020204" pitchFamily="34" charset="-122"/>
              </a:rPr>
              <a:t>改 </a:t>
            </a:r>
            <a:r>
              <a:rPr lang="en-US" altLang="zh-CN" sz="1600" b="1" dirty="0">
                <a:latin typeface="微软雅黑" panose="020B0503020204020204" pitchFamily="34" charset="-122"/>
                <a:ea typeface="微软雅黑" panose="020B0503020204020204" pitchFamily="34" charset="-122"/>
              </a:rPr>
              <a:t>tab </a:t>
            </a:r>
            <a:r>
              <a:rPr lang="zh-CN" altLang="en-US" sz="1600" b="1" dirty="0">
                <a:latin typeface="微软雅黑" panose="020B0503020204020204" pitchFamily="34" charset="-122"/>
                <a:ea typeface="微软雅黑" panose="020B0503020204020204" pitchFamily="34" charset="-122"/>
              </a:rPr>
              <a:t>这种就是完全无意义的。。而且现在这样根本没法 </a:t>
            </a:r>
            <a:r>
              <a:rPr lang="en-US" altLang="zh-CN" sz="1600" b="1" dirty="0">
                <a:latin typeface="微软雅黑" panose="020B0503020204020204" pitchFamily="34" charset="-122"/>
                <a:ea typeface="微软雅黑" panose="020B0503020204020204" pitchFamily="34" charset="-122"/>
              </a:rPr>
              <a:t>review </a:t>
            </a:r>
            <a:r>
              <a:rPr lang="zh-CN" altLang="en-US" sz="1600" b="1" dirty="0">
                <a:latin typeface="微软雅黑" panose="020B0503020204020204" pitchFamily="34" charset="-122"/>
                <a:ea typeface="微软雅黑" panose="020B0503020204020204" pitchFamily="34" charset="-122"/>
              </a:rPr>
              <a:t>代码，更不用说 </a:t>
            </a:r>
            <a:r>
              <a:rPr lang="en-US" altLang="zh-CN" sz="1600" b="1" dirty="0">
                <a:latin typeface="微软雅黑" panose="020B0503020204020204" pitchFamily="34" charset="-122"/>
                <a:ea typeface="微软雅黑" panose="020B0503020204020204" pitchFamily="34" charset="-122"/>
              </a:rPr>
              <a:t>merge </a:t>
            </a:r>
            <a:r>
              <a:rPr lang="zh-CN" altLang="en-US" sz="1600" b="1" dirty="0">
                <a:latin typeface="微软雅黑" panose="020B0503020204020204" pitchFamily="34" charset="-122"/>
                <a:ea typeface="微软雅黑" panose="020B0503020204020204" pitchFamily="34" charset="-122"/>
              </a:rPr>
              <a:t>了。</a:t>
            </a:r>
            <a:br>
              <a:rPr lang="en-US" altLang="zh-CN" sz="1600" b="1" dirty="0">
                <a:latin typeface="微软雅黑" panose="020B0503020204020204" pitchFamily="34" charset="-122"/>
                <a:ea typeface="微软雅黑" panose="020B0503020204020204" pitchFamily="34" charset="-122"/>
              </a:rPr>
            </a:br>
            <a:endParaRPr lang="en-US" altLang="zh-CN" sz="1600" b="1" dirty="0">
              <a:latin typeface="微软雅黑" panose="020B0503020204020204" pitchFamily="34" charset="-122"/>
              <a:ea typeface="微软雅黑" panose="020B0503020204020204" pitchFamily="34" charset="-122"/>
            </a:endParaRPr>
          </a:p>
          <a:p>
            <a:r>
              <a:rPr lang="en-US" altLang="zh-CN" sz="1600" b="1" dirty="0">
                <a:latin typeface="微软雅黑" panose="020B0503020204020204" pitchFamily="34" charset="-122"/>
                <a:ea typeface="微软雅黑" panose="020B0503020204020204" pitchFamily="34" charset="-122"/>
              </a:rPr>
              <a:t>C: </a:t>
            </a:r>
            <a:r>
              <a:rPr lang="zh-CN" altLang="en-US" sz="1600" b="1" dirty="0">
                <a:latin typeface="微软雅黑" panose="020B0503020204020204" pitchFamily="34" charset="-122"/>
                <a:ea typeface="微软雅黑" panose="020B0503020204020204" pitchFamily="34" charset="-122"/>
              </a:rPr>
              <a:t>可以讲一下这个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都做了什么吗？这个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改了 </a:t>
            </a:r>
            <a:r>
              <a:rPr lang="en-US" altLang="zh-CN" sz="1600" b="1" dirty="0">
                <a:latin typeface="微软雅黑" panose="020B0503020204020204" pitchFamily="34" charset="-122"/>
                <a:ea typeface="微软雅黑" panose="020B0503020204020204" pitchFamily="34" charset="-122"/>
              </a:rPr>
              <a:t>48 </a:t>
            </a:r>
            <a:r>
              <a:rPr lang="zh-CN" altLang="en-US" sz="1600" b="1" dirty="0">
                <a:latin typeface="微软雅黑" panose="020B0503020204020204" pitchFamily="34" charset="-122"/>
                <a:ea typeface="微软雅黑" panose="020B0503020204020204" pitchFamily="34" charset="-122"/>
              </a:rPr>
              <a:t>个文件，大部分都是在修改代码格式</a:t>
            </a:r>
            <a:endParaRPr lang="en-US" altLang="zh-CN" sz="1600" b="1" dirty="0">
              <a:latin typeface="微软雅黑" panose="020B0503020204020204" pitchFamily="34" charset="-122"/>
              <a:ea typeface="微软雅黑" panose="020B0503020204020204" pitchFamily="34" charset="-122"/>
            </a:endParaRPr>
          </a:p>
          <a:p>
            <a:pPr lvl="1"/>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？这个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就是我项目的内容啊，为网站加入了一个新的功能，具体效果构建运行一下就能看见</a:t>
            </a:r>
            <a:endParaRPr lang="en-US" altLang="zh-CN" sz="1600" b="1" dirty="0">
              <a:latin typeface="微软雅黑" panose="020B0503020204020204" pitchFamily="34" charset="-122"/>
              <a:ea typeface="微软雅黑" panose="020B0503020204020204" pitchFamily="34" charset="-122"/>
            </a:endParaRPr>
          </a:p>
          <a:p>
            <a:pPr lvl="1"/>
            <a:r>
              <a:rPr lang="en-US" altLang="zh-CN" sz="1600" b="1" dirty="0">
                <a:latin typeface="微软雅黑" panose="020B0503020204020204" pitchFamily="34" charset="-122"/>
                <a:ea typeface="微软雅黑" panose="020B0503020204020204" pitchFamily="34" charset="-122"/>
              </a:rPr>
              <a:t>C: </a:t>
            </a:r>
            <a:r>
              <a:rPr lang="zh-CN" altLang="en-US" sz="1600" b="1" dirty="0">
                <a:latin typeface="微软雅黑" panose="020B0503020204020204" pitchFamily="34" charset="-122"/>
                <a:ea typeface="微软雅黑" panose="020B0503020204020204" pitchFamily="34" charset="-122"/>
              </a:rPr>
              <a:t>能说出这样的话，说明你对开源没有什么理解。代码首先是要给人看的，其次才是给机器运行。一个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如果想合入主线，首先需要经过若干 </a:t>
            </a:r>
            <a:r>
              <a:rPr lang="en-US" altLang="zh-CN" sz="1600" b="1" dirty="0">
                <a:latin typeface="微软雅黑" panose="020B0503020204020204" pitchFamily="34" charset="-122"/>
                <a:ea typeface="微软雅黑" panose="020B0503020204020204" pitchFamily="34" charset="-122"/>
              </a:rPr>
              <a:t>reviewer </a:t>
            </a:r>
            <a:r>
              <a:rPr lang="zh-CN" altLang="en-US" sz="1600" b="1" dirty="0">
                <a:latin typeface="微软雅黑" panose="020B0503020204020204" pitchFamily="34" charset="-122"/>
                <a:ea typeface="微软雅黑" panose="020B0503020204020204" pitchFamily="34" charset="-122"/>
              </a:rPr>
              <a:t>的 </a:t>
            </a:r>
            <a:r>
              <a:rPr lang="en-US" altLang="zh-CN" sz="1600" b="1" dirty="0">
                <a:latin typeface="微软雅黑" panose="020B0503020204020204" pitchFamily="34" charset="-122"/>
                <a:ea typeface="微软雅黑" panose="020B0503020204020204" pitchFamily="34" charset="-122"/>
              </a:rPr>
              <a:t>code review</a:t>
            </a:r>
            <a:r>
              <a:rPr lang="zh-CN" altLang="en-US" sz="1600" b="1" dirty="0">
                <a:latin typeface="微软雅黑" panose="020B0503020204020204" pitchFamily="34" charset="-122"/>
                <a:ea typeface="微软雅黑" panose="020B0503020204020204" pitchFamily="34" charset="-122"/>
              </a:rPr>
              <a:t>。而不是”构建运行“一下就行。现在的情况是，该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修改了</a:t>
            </a:r>
            <a:r>
              <a:rPr lang="en-US" altLang="zh-CN" sz="1600" b="1" dirty="0">
                <a:latin typeface="微软雅黑" panose="020B0503020204020204" pitchFamily="34" charset="-122"/>
                <a:ea typeface="微软雅黑" panose="020B0503020204020204" pitchFamily="34" charset="-122"/>
              </a:rPr>
              <a:t>48</a:t>
            </a:r>
            <a:r>
              <a:rPr lang="zh-CN" altLang="en-US" sz="1600" b="1" dirty="0">
                <a:latin typeface="微软雅黑" panose="020B0503020204020204" pitchFamily="34" charset="-122"/>
                <a:ea typeface="微软雅黑" panose="020B0503020204020204" pitchFamily="34" charset="-122"/>
              </a:rPr>
              <a:t>个文件，而大部分更改都是莫名其妙的格式变化，这导致完全无法对该 </a:t>
            </a:r>
            <a:r>
              <a:rPr lang="en-US" altLang="zh-CN" sz="1600" b="1" dirty="0">
                <a:latin typeface="微软雅黑" panose="020B0503020204020204" pitchFamily="34" charset="-122"/>
                <a:ea typeface="微软雅黑" panose="020B0503020204020204" pitchFamily="34" charset="-122"/>
              </a:rPr>
              <a:t>pr </a:t>
            </a:r>
            <a:r>
              <a:rPr lang="zh-CN" altLang="en-US" sz="1600" b="1" dirty="0">
                <a:latin typeface="微软雅黑" panose="020B0503020204020204" pitchFamily="34" charset="-122"/>
                <a:ea typeface="微软雅黑" panose="020B0503020204020204" pitchFamily="34" charset="-122"/>
              </a:rPr>
              <a:t>进行 </a:t>
            </a:r>
            <a:r>
              <a:rPr lang="en-US" altLang="zh-CN" sz="1600" b="1" dirty="0">
                <a:latin typeface="微软雅黑" panose="020B0503020204020204" pitchFamily="34" charset="-122"/>
                <a:ea typeface="微软雅黑" panose="020B0503020204020204" pitchFamily="34" charset="-122"/>
              </a:rPr>
              <a:t>review, </a:t>
            </a:r>
            <a:r>
              <a:rPr lang="zh-CN" altLang="en-US" sz="1600" b="1" dirty="0">
                <a:latin typeface="微软雅黑" panose="020B0503020204020204" pitchFamily="34" charset="-122"/>
                <a:ea typeface="微软雅黑" panose="020B0503020204020204" pitchFamily="34" charset="-122"/>
              </a:rPr>
              <a:t>更不用说合入主线了。</a:t>
            </a:r>
            <a:endParaRPr lang="en-US" altLang="zh-CN" sz="1600" b="1" dirty="0">
              <a:latin typeface="微软雅黑" panose="020B0503020204020204" pitchFamily="34" charset="-122"/>
              <a:ea typeface="微软雅黑" panose="020B0503020204020204" pitchFamily="34" charset="-122"/>
            </a:endParaRPr>
          </a:p>
          <a:p>
            <a:pPr algn="ctr"/>
            <a:r>
              <a:rPr lang="en-US" altLang="zh-CN" sz="1600" b="1" dirty="0">
                <a:latin typeface="微软雅黑" panose="020B0503020204020204" pitchFamily="34" charset="-122"/>
                <a:ea typeface="微软雅黑" panose="020B0503020204020204" pitchFamily="34" charset="-122"/>
              </a:rPr>
              <a:t>Game over!</a:t>
            </a:r>
          </a:p>
        </p:txBody>
      </p:sp>
      <p:sp>
        <p:nvSpPr>
          <p:cNvPr id="10" name="文本框 9">
            <a:extLst>
              <a:ext uri="{FF2B5EF4-FFF2-40B4-BE49-F238E27FC236}">
                <a16:creationId xmlns:a16="http://schemas.microsoft.com/office/drawing/2014/main" id="{157F2869-88CD-41E1-8970-C3972E388CBD}"/>
              </a:ext>
            </a:extLst>
          </p:cNvPr>
          <p:cNvSpPr txBox="1"/>
          <p:nvPr/>
        </p:nvSpPr>
        <p:spPr>
          <a:xfrm>
            <a:off x="261184" y="1238856"/>
            <a:ext cx="3326553" cy="630942"/>
          </a:xfrm>
          <a:prstGeom prst="rect">
            <a:avLst/>
          </a:prstGeom>
          <a:noFill/>
        </p:spPr>
        <p:txBody>
          <a:bodyPr wrap="none" rtlCol="0">
            <a:spAutoFit/>
          </a:bodyPr>
          <a:lstStyle/>
          <a:p>
            <a:r>
              <a:rPr lang="zh-CN" altLang="en-US" sz="3500" b="1" dirty="0">
                <a:latin typeface="微软雅黑" panose="020B0503020204020204" pitchFamily="34" charset="-122"/>
                <a:ea typeface="微软雅黑" panose="020B0503020204020204" pitchFamily="34" charset="-122"/>
              </a:rPr>
              <a:t>举一个错误示范</a:t>
            </a:r>
          </a:p>
        </p:txBody>
      </p:sp>
    </p:spTree>
    <p:extLst>
      <p:ext uri="{BB962C8B-B14F-4D97-AF65-F5344CB8AC3E}">
        <p14:creationId xmlns:p14="http://schemas.microsoft.com/office/powerpoint/2010/main" val="306982072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aphicFrame>
        <p:nvGraphicFramePr>
          <p:cNvPr id="13" name="图示 12">
            <a:extLst>
              <a:ext uri="{FF2B5EF4-FFF2-40B4-BE49-F238E27FC236}">
                <a16:creationId xmlns:a16="http://schemas.microsoft.com/office/drawing/2014/main" id="{D2EF96D4-146E-4CC5-AF0B-D4FF5179A4AA}"/>
              </a:ext>
            </a:extLst>
          </p:cNvPr>
          <p:cNvGraphicFramePr/>
          <p:nvPr>
            <p:extLst>
              <p:ext uri="{D42A27DB-BD31-4B8C-83A1-F6EECF244321}">
                <p14:modId xmlns:p14="http://schemas.microsoft.com/office/powerpoint/2010/main" val="3854227395"/>
              </p:ext>
            </p:extLst>
          </p:nvPr>
        </p:nvGraphicFramePr>
        <p:xfrm>
          <a:off x="2082725" y="1557388"/>
          <a:ext cx="8313132" cy="3450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6733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5AB0D-40D5-4C20-82C1-92A0792B7F02}"/>
              </a:ext>
            </a:extLst>
          </p:cNvPr>
          <p:cNvSpPr>
            <a:spLocks noGrp="1"/>
          </p:cNvSpPr>
          <p:nvPr>
            <p:ph type="title"/>
          </p:nvPr>
        </p:nvSpPr>
        <p:spPr/>
        <p:txBody>
          <a:bodyPr/>
          <a:lstStyle/>
          <a:p>
            <a:endParaRPr lang="zh-CN" alt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内容占位符 3" title="Web Viewer">
                <a:extLst>
                  <a:ext uri="{FF2B5EF4-FFF2-40B4-BE49-F238E27FC236}">
                    <a16:creationId xmlns:a16="http://schemas.microsoft.com/office/drawing/2014/main" id="{7778C38D-E14C-4D57-ADA4-CDEA6544C1DD}"/>
                  </a:ext>
                </a:extLst>
              </p:cNvPr>
              <p:cNvGraphicFramePr>
                <a:graphicFrameLocks noGrp="1"/>
              </p:cNvGraphicFramePr>
              <p:nvPr>
                <p:ph idx="1"/>
                <p:extLst>
                  <p:ext uri="{D42A27DB-BD31-4B8C-83A1-F6EECF244321}">
                    <p14:modId xmlns:p14="http://schemas.microsoft.com/office/powerpoint/2010/main" val="2284138284"/>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内容占位符 3" title="Web Viewer">
                <a:extLst>
                  <a:ext uri="{FF2B5EF4-FFF2-40B4-BE49-F238E27FC236}">
                    <a16:creationId xmlns:a16="http://schemas.microsoft.com/office/drawing/2014/main" id="{7778C38D-E14C-4D57-ADA4-CDEA6544C1D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413619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EA897-7845-414B-859A-3E4EF89375F8}"/>
              </a:ext>
            </a:extLst>
          </p:cNvPr>
          <p:cNvSpPr>
            <a:spLocks noGrp="1"/>
          </p:cNvSpPr>
          <p:nvPr>
            <p:ph type="ctrTitle"/>
          </p:nvPr>
        </p:nvSpPr>
        <p:spPr/>
        <p:txBody>
          <a:bodyPr>
            <a:normAutofit/>
          </a:bodyPr>
          <a:lstStyle/>
          <a:p>
            <a:r>
              <a:rPr lang="en-US" altLang="zh-CN" sz="9000" dirty="0">
                <a:latin typeface="Agency FB" panose="020B0503020202020204" pitchFamily="34" charset="0"/>
                <a:cs typeface="Aharoni" panose="020B0604020202020204" pitchFamily="2" charset="-79"/>
              </a:rPr>
              <a:t> </a:t>
            </a:r>
            <a:br>
              <a:rPr lang="en-US" altLang="zh-CN" sz="9000" dirty="0">
                <a:latin typeface="Agency FB" panose="020B0503020202020204" pitchFamily="34" charset="0"/>
                <a:cs typeface="Aharoni" panose="020B0604020202020204" pitchFamily="2" charset="-79"/>
              </a:rPr>
            </a:br>
            <a:endParaRPr lang="zh-CN" altLang="en-US" sz="3300" dirty="0"/>
          </a:p>
        </p:txBody>
      </p:sp>
      <p:sp>
        <p:nvSpPr>
          <p:cNvPr id="3" name="副标题 2">
            <a:extLst>
              <a:ext uri="{FF2B5EF4-FFF2-40B4-BE49-F238E27FC236}">
                <a16:creationId xmlns:a16="http://schemas.microsoft.com/office/drawing/2014/main" id="{56BD0FCF-9685-4634-8E4E-0C322159B098}"/>
              </a:ext>
            </a:extLst>
          </p:cNvPr>
          <p:cNvSpPr>
            <a:spLocks noGrp="1"/>
          </p:cNvSpPr>
          <p:nvPr>
            <p:ph type="subTitle" idx="1"/>
          </p:nvPr>
        </p:nvSpPr>
        <p:spPr>
          <a:xfrm>
            <a:off x="4713515" y="4810053"/>
            <a:ext cx="5911442" cy="1655762"/>
          </a:xfrm>
        </p:spPr>
        <p:txBody>
          <a:bodyPr anchor="ctr"/>
          <a:lstStyle/>
          <a:p>
            <a:pPr algn="r"/>
            <a:r>
              <a:rPr lang="zh-CN" altLang="en-US" dirty="0">
                <a:latin typeface="微软雅黑" panose="020B0503020204020204" pitchFamily="34" charset="-122"/>
                <a:ea typeface="微软雅黑" panose="020B0503020204020204" pitchFamily="34" charset="-122"/>
              </a:rPr>
              <a:t>汇报人：江晨炜</a:t>
            </a:r>
            <a:endParaRPr lang="en-US" altLang="zh-CN" dirty="0">
              <a:latin typeface="微软雅黑" panose="020B0503020204020204" pitchFamily="34" charset="-122"/>
              <a:ea typeface="微软雅黑" panose="020B0503020204020204" pitchFamily="34" charset="-122"/>
            </a:endParaRPr>
          </a:p>
          <a:p>
            <a:pPr algn="r"/>
            <a:r>
              <a:rPr lang="en-US" altLang="zh-CN" dirty="0">
                <a:latin typeface="Bahnschrift Condensed" panose="020B0502040204020203" pitchFamily="34" charset="0"/>
                <a:ea typeface="微软雅黑" panose="020B0503020204020204" pitchFamily="34" charset="-122"/>
              </a:rPr>
              <a:t>			  u can call me CheverJohn</a:t>
            </a:r>
            <a:endParaRPr lang="en-US" altLang="zh-CN" dirty="0">
              <a:latin typeface="微软雅黑" panose="020B0503020204020204" pitchFamily="34" charset="-122"/>
              <a:ea typeface="微软雅黑" panose="020B0503020204020204" pitchFamily="34" charset="-122"/>
            </a:endParaRPr>
          </a:p>
          <a:p>
            <a:pPr algn="r"/>
            <a:r>
              <a:rPr lang="en-US" altLang="zh-CN" sz="1500" dirty="0">
                <a:latin typeface="微软雅黑" panose="020B0503020204020204" pitchFamily="34" charset="-122"/>
                <a:ea typeface="微软雅黑" panose="020B0503020204020204" pitchFamily="34" charset="-122"/>
              </a:rPr>
              <a:t>		      OSPP2021</a:t>
            </a:r>
            <a:r>
              <a:rPr lang="zh-CN" altLang="en-US" sz="1500" dirty="0">
                <a:latin typeface="微软雅黑" panose="020B0503020204020204" pitchFamily="34" charset="-122"/>
                <a:ea typeface="微软雅黑" panose="020B0503020204020204" pitchFamily="34" charset="-122"/>
              </a:rPr>
              <a:t>项目参与者</a:t>
            </a:r>
          </a:p>
        </p:txBody>
      </p:sp>
      <p:sp>
        <p:nvSpPr>
          <p:cNvPr id="5" name="矩形 4">
            <a:extLst>
              <a:ext uri="{FF2B5EF4-FFF2-40B4-BE49-F238E27FC236}">
                <a16:creationId xmlns:a16="http://schemas.microsoft.com/office/drawing/2014/main" id="{2873DC19-BB1A-4334-B6AC-76EEF90E3166}"/>
              </a:ext>
            </a:extLst>
          </p:cNvPr>
          <p:cNvSpPr/>
          <p:nvPr/>
        </p:nvSpPr>
        <p:spPr>
          <a:xfrm>
            <a:off x="4230305" y="957245"/>
            <a:ext cx="3731390" cy="1477328"/>
          </a:xfrm>
          <a:prstGeom prst="rect">
            <a:avLst/>
          </a:prstGeom>
          <a:noFill/>
        </p:spPr>
        <p:txBody>
          <a:bodyPr wrap="square" lIns="91440" tIns="45720" rIns="91440" bIns="45720">
            <a:spAutoFit/>
          </a:bodyPr>
          <a:lstStyle/>
          <a:p>
            <a:pPr algn="ctr"/>
            <a:r>
              <a:rPr lang="en-US" altLang="zh-CN" sz="9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9000" b="0" cap="none" spc="0" dirty="0">
              <a:ln w="0"/>
              <a:effectLst>
                <a:outerShdw blurRad="38100" dist="25400" dir="5400000" algn="ctr" rotWithShape="0">
                  <a:srgbClr val="6E747A">
                    <a:alpha val="43000"/>
                  </a:srgbClr>
                </a:outerShdw>
              </a:effectLst>
            </a:endParaRPr>
          </a:p>
        </p:txBody>
      </p:sp>
      <p:sp>
        <p:nvSpPr>
          <p:cNvPr id="6" name="矩形 5">
            <a:extLst>
              <a:ext uri="{FF2B5EF4-FFF2-40B4-BE49-F238E27FC236}">
                <a16:creationId xmlns:a16="http://schemas.microsoft.com/office/drawing/2014/main" id="{29E07A00-8FB1-4295-9813-D2226EB3206A}"/>
              </a:ext>
            </a:extLst>
          </p:cNvPr>
          <p:cNvSpPr/>
          <p:nvPr/>
        </p:nvSpPr>
        <p:spPr>
          <a:xfrm>
            <a:off x="-23203" y="2599691"/>
            <a:ext cx="12215203" cy="1477328"/>
          </a:xfrm>
          <a:prstGeom prst="rect">
            <a:avLst/>
          </a:prstGeom>
          <a:noFill/>
          <a:effectLst/>
        </p:spPr>
        <p:txBody>
          <a:bodyPr wrap="square" lIns="91440" tIns="45720" rIns="91440" bIns="45720">
            <a:spAutoFit/>
          </a:bodyPr>
          <a:lstStyle/>
          <a:p>
            <a:pPr algn="ct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a:t>
            </a: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跨平台 </a:t>
            </a: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NFC </a:t>
            </a: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读写套件的维护与升级</a:t>
            </a:r>
            <a: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t>》</a:t>
            </a:r>
            <a:br>
              <a:rPr lang="en-US" altLang="zh-CN" sz="3000" b="0" cap="none" spc="0" dirty="0">
                <a:ln w="0"/>
                <a:solidFill>
                  <a:srgbClr val="000000"/>
                </a:solidFill>
                <a:effectLst/>
                <a:latin typeface="微软雅黑" panose="020B0503020204020204" pitchFamily="34" charset="-122"/>
                <a:ea typeface="微软雅黑" panose="020B0503020204020204" pitchFamily="34" charset="-122"/>
              </a:rPr>
            </a:b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项目汇报完毕</a:t>
            </a:r>
            <a:endParaRPr lang="en-US" altLang="zh-CN" sz="3000" dirty="0">
              <a:ln w="0"/>
              <a:solidFill>
                <a:srgbClr val="000000"/>
              </a:solidFill>
              <a:latin typeface="微软雅黑" panose="020B0503020204020204" pitchFamily="34" charset="-122"/>
              <a:ea typeface="微软雅黑" panose="020B0503020204020204" pitchFamily="34" charset="-122"/>
            </a:endParaRPr>
          </a:p>
          <a:p>
            <a:pPr algn="ctr"/>
            <a:r>
              <a:rPr lang="zh-CN" altLang="en-US" sz="3000" b="0" cap="none" spc="0" dirty="0">
                <a:ln w="0"/>
                <a:solidFill>
                  <a:srgbClr val="000000"/>
                </a:solidFill>
                <a:effectLst/>
                <a:latin typeface="微软雅黑" panose="020B0503020204020204" pitchFamily="34" charset="-122"/>
                <a:ea typeface="微软雅黑" panose="020B0503020204020204" pitchFamily="34" charset="-122"/>
              </a:rPr>
              <a:t>感谢各位同学的聆听！</a:t>
            </a: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254" y="1443525"/>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570" y="5250495"/>
            <a:ext cx="762174" cy="774877"/>
          </a:xfrm>
          <a:prstGeom prst="rect">
            <a:avLst/>
          </a:prstGeom>
        </p:spPr>
      </p:pic>
    </p:spTree>
    <p:extLst>
      <p:ext uri="{BB962C8B-B14F-4D97-AF65-F5344CB8AC3E}">
        <p14:creationId xmlns:p14="http://schemas.microsoft.com/office/powerpoint/2010/main" val="2255088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2" name="组合 1">
            <a:extLst>
              <a:ext uri="{FF2B5EF4-FFF2-40B4-BE49-F238E27FC236}">
                <a16:creationId xmlns:a16="http://schemas.microsoft.com/office/drawing/2014/main" id="{F256F90B-A474-49AD-8223-3A0221A788E4}"/>
              </a:ext>
            </a:extLst>
          </p:cNvPr>
          <p:cNvGrpSpPr/>
          <p:nvPr/>
        </p:nvGrpSpPr>
        <p:grpSpPr>
          <a:xfrm>
            <a:off x="261183" y="1115899"/>
            <a:ext cx="11311692" cy="4642797"/>
            <a:chOff x="7591897" y="1339688"/>
            <a:chExt cx="11311692" cy="4642797"/>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7" y="2566165"/>
              <a:ext cx="11311692" cy="3416320"/>
            </a:xfrm>
            <a:prstGeom prst="rect">
              <a:avLst/>
            </a:prstGeom>
            <a:noFill/>
          </p:spPr>
          <p:txBody>
            <a:bodyPr wrap="square" rtlCol="0">
              <a:spAutoFit/>
            </a:bodyPr>
            <a:lstStyle/>
            <a:p>
              <a:endParaRPr lang="en-US" altLang="zh-CN" sz="2400" dirty="0">
                <a:latin typeface="Comic Sans MS" panose="030F0702030302020204" pitchFamily="66" charset="0"/>
              </a:endParaRPr>
            </a:p>
            <a:p>
              <a:r>
                <a:rPr lang="en-US" altLang="zh-CN" sz="2400" dirty="0">
                  <a:latin typeface="Comic Sans MS" panose="030F0702030302020204" pitchFamily="66" charset="0"/>
                </a:rPr>
                <a:t>What is ‘Productive development’ for?</a:t>
              </a: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pPr marL="342900" indent="-342900">
                <a:buFont typeface="Arial" panose="020B0604020202020204" pitchFamily="34" charset="0"/>
                <a:buChar char="•"/>
              </a:pPr>
              <a:r>
                <a:rPr lang="en-US" altLang="zh-CN" sz="2400" dirty="0">
                  <a:latin typeface="Comic Sans MS" panose="030F0702030302020204" pitchFamily="66" charset="0"/>
                </a:rPr>
                <a:t> Make changes to your source code iteratively, using hot reload to instantly see the effect in the running app</a:t>
              </a:r>
            </a:p>
            <a:p>
              <a:pPr marL="342900" indent="-342900">
                <a:buFont typeface="Arial" panose="020B0604020202020204" pitchFamily="34" charset="0"/>
                <a:buChar char="•"/>
              </a:pPr>
              <a:r>
                <a:rPr lang="en-US" altLang="zh-CN" sz="2400" dirty="0">
                  <a:latin typeface="Comic Sans MS" panose="030F0702030302020204" pitchFamily="66" charset="0"/>
                </a:rPr>
                <a:t>Write code using a flexible type system with rich static analysis and powerful, configurable tooling</a:t>
              </a:r>
            </a:p>
            <a:p>
              <a:pPr marL="342900" indent="-342900">
                <a:buFont typeface="Arial" panose="020B0604020202020204" pitchFamily="34" charset="0"/>
                <a:buChar char="•"/>
              </a:pPr>
              <a:r>
                <a:rPr lang="en-US" altLang="zh-CN" sz="2400" dirty="0">
                  <a:latin typeface="Comic Sans MS" panose="030F0702030302020204" pitchFamily="66" charset="0"/>
                </a:rPr>
                <a:t>Do profiling, logging, and debugging with your code editor of choice</a:t>
              </a:r>
            </a:p>
          </p:txBody>
        </p:sp>
      </p:grpSp>
      <p:pic>
        <p:nvPicPr>
          <p:cNvPr id="6" name="图片 5" descr="电子设备的屏幕&#10;&#10;描述已自动生成">
            <a:hlinkClick r:id="rId5" action="ppaction://hlinksldjump"/>
            <a:extLst>
              <a:ext uri="{FF2B5EF4-FFF2-40B4-BE49-F238E27FC236}">
                <a16:creationId xmlns:a16="http://schemas.microsoft.com/office/drawing/2014/main" id="{F1227D42-B4BE-4E28-9F2F-6504EAAF0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3858" y="0"/>
            <a:ext cx="6298142" cy="3542705"/>
          </a:xfrm>
          <a:prstGeom prst="rect">
            <a:avLst/>
          </a:prstGeom>
        </p:spPr>
      </p:pic>
    </p:spTree>
    <p:extLst>
      <p:ext uri="{BB962C8B-B14F-4D97-AF65-F5344CB8AC3E}">
        <p14:creationId xmlns:p14="http://schemas.microsoft.com/office/powerpoint/2010/main" val="775795660"/>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2" name="组合 1">
            <a:extLst>
              <a:ext uri="{FF2B5EF4-FFF2-40B4-BE49-F238E27FC236}">
                <a16:creationId xmlns:a16="http://schemas.microsoft.com/office/drawing/2014/main" id="{F256F90B-A474-49AD-8223-3A0221A788E4}"/>
              </a:ext>
            </a:extLst>
          </p:cNvPr>
          <p:cNvGrpSpPr/>
          <p:nvPr/>
        </p:nvGrpSpPr>
        <p:grpSpPr>
          <a:xfrm>
            <a:off x="261183" y="1115899"/>
            <a:ext cx="11616491" cy="5750792"/>
            <a:chOff x="7591897" y="1339688"/>
            <a:chExt cx="11616491" cy="5750792"/>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7" y="2566165"/>
              <a:ext cx="11616491" cy="4524315"/>
            </a:xfrm>
            <a:prstGeom prst="rect">
              <a:avLst/>
            </a:prstGeom>
            <a:noFill/>
          </p:spPr>
          <p:txBody>
            <a:bodyPr wrap="square" rtlCol="0">
              <a:spAutoFit/>
            </a:bodyPr>
            <a:lstStyle/>
            <a:p>
              <a:endParaRPr lang="en-US" altLang="zh-CN" sz="2400" dirty="0">
                <a:latin typeface="Comic Sans MS" panose="030F0702030302020204" pitchFamily="66" charset="0"/>
              </a:endParaRPr>
            </a:p>
            <a:p>
              <a:r>
                <a:rPr lang="en-US" altLang="zh-CN" sz="2400" dirty="0">
                  <a:latin typeface="Comic Sans MS" panose="030F0702030302020204" pitchFamily="66" charset="0"/>
                </a:rPr>
                <a:t>What is ‘Fast on all platforms’ for?</a:t>
              </a: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pPr marL="342900" indent="-342900">
                <a:buFont typeface="Arial" panose="020B0604020202020204" pitchFamily="34" charset="0"/>
                <a:buChar char="•"/>
              </a:pPr>
              <a:r>
                <a:rPr lang="en-US" altLang="zh-CN" sz="2400" dirty="0">
                  <a:latin typeface="Comic Sans MS" panose="030F0702030302020204" pitchFamily="66" charset="0"/>
                </a:rPr>
                <a:t>AOT-compile apps to native machine code for instant startup</a:t>
              </a:r>
            </a:p>
            <a:p>
              <a:pPr marL="342900" indent="-342900">
                <a:buFont typeface="Arial" panose="020B0604020202020204" pitchFamily="34" charset="0"/>
                <a:buChar char="•"/>
              </a:pPr>
              <a:r>
                <a:rPr lang="en-US" altLang="zh-CN" sz="2400" dirty="0">
                  <a:latin typeface="Comic Sans MS" panose="030F0702030302020204" pitchFamily="66" charset="0"/>
                </a:rPr>
                <a:t>Target the web with complete, mature, fast compilers for JavaScript</a:t>
              </a:r>
            </a:p>
            <a:p>
              <a:pPr marL="342900" indent="-342900">
                <a:buFont typeface="Arial" panose="020B0604020202020204" pitchFamily="34" charset="0"/>
                <a:buChar char="•"/>
              </a:pPr>
              <a:r>
                <a:rPr lang="en-US" altLang="zh-CN" sz="2400" dirty="0">
                  <a:latin typeface="Comic Sans MS" panose="030F0702030302020204" pitchFamily="66" charset="0"/>
                </a:rPr>
                <a:t>Run backend code supporting your app, written using a single programming language</a:t>
              </a: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a:p>
              <a:endParaRPr lang="en-US" altLang="zh-CN" sz="2400" dirty="0">
                <a:latin typeface="Comic Sans MS" panose="030F0702030302020204" pitchFamily="66" charset="0"/>
              </a:endParaRPr>
            </a:p>
          </p:txBody>
        </p:sp>
      </p:grpSp>
      <p:pic>
        <p:nvPicPr>
          <p:cNvPr id="6" name="图片 5" descr="电子设备的屏幕&#10;&#10;描述已自动生成">
            <a:hlinkClick r:id="rId5" action="ppaction://hlinksldjump"/>
            <a:extLst>
              <a:ext uri="{FF2B5EF4-FFF2-40B4-BE49-F238E27FC236}">
                <a16:creationId xmlns:a16="http://schemas.microsoft.com/office/drawing/2014/main" id="{F1227D42-B4BE-4E28-9F2F-6504EAAF02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3858" y="0"/>
            <a:ext cx="6298142" cy="3542705"/>
          </a:xfrm>
          <a:prstGeom prst="rect">
            <a:avLst/>
          </a:prstGeom>
        </p:spPr>
      </p:pic>
    </p:spTree>
    <p:extLst>
      <p:ext uri="{BB962C8B-B14F-4D97-AF65-F5344CB8AC3E}">
        <p14:creationId xmlns:p14="http://schemas.microsoft.com/office/powerpoint/2010/main" val="39541594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2" name="组合 1">
            <a:extLst>
              <a:ext uri="{FF2B5EF4-FFF2-40B4-BE49-F238E27FC236}">
                <a16:creationId xmlns:a16="http://schemas.microsoft.com/office/drawing/2014/main" id="{F256F90B-A474-49AD-8223-3A0221A788E4}"/>
              </a:ext>
            </a:extLst>
          </p:cNvPr>
          <p:cNvGrpSpPr/>
          <p:nvPr/>
        </p:nvGrpSpPr>
        <p:grpSpPr>
          <a:xfrm>
            <a:off x="261184" y="1115899"/>
            <a:ext cx="10140116" cy="5543386"/>
            <a:chOff x="7591898" y="1339688"/>
            <a:chExt cx="10140116" cy="5543386"/>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8" y="2728090"/>
              <a:ext cx="10140116" cy="4154984"/>
            </a:xfrm>
            <a:prstGeom prst="rect">
              <a:avLst/>
            </a:prstGeom>
            <a:noFill/>
          </p:spPr>
          <p:txBody>
            <a:bodyPr wrap="square" rtlCol="0">
              <a:spAutoFit/>
            </a:bodyPr>
            <a:lstStyle/>
            <a:p>
              <a:r>
                <a:rPr lang="en-US" altLang="zh-CN" sz="2400" dirty="0">
                  <a:latin typeface="Comic Sans MS" panose="030F0702030302020204" pitchFamily="66" charset="0"/>
                </a:rPr>
                <a:t>What is ‘Optimized for UI’ for?</a:t>
              </a:r>
            </a:p>
            <a:p>
              <a:endParaRPr lang="en-US" altLang="zh-CN" sz="2400" dirty="0">
                <a:latin typeface="Comic Sans MS" panose="030F0702030302020204" pitchFamily="66" charset="0"/>
              </a:endParaRPr>
            </a:p>
            <a:p>
              <a:pPr marL="342900" indent="-342900">
                <a:buFont typeface="Arial" panose="020B0604020202020204" pitchFamily="34" charset="0"/>
                <a:buChar char="•"/>
              </a:pPr>
              <a:r>
                <a:rPr lang="en-US" altLang="zh-CN" sz="2400" dirty="0">
                  <a:latin typeface="Comic Sans MS" panose="030F0702030302020204" pitchFamily="66" charset="0"/>
                </a:rPr>
                <a:t> Mature and complete async-await </a:t>
              </a:r>
              <a:br>
                <a:rPr lang="en-US" altLang="zh-CN" sz="2400" dirty="0">
                  <a:latin typeface="Comic Sans MS" panose="030F0702030302020204" pitchFamily="66" charset="0"/>
                </a:rPr>
              </a:br>
              <a:r>
                <a:rPr lang="en-US" altLang="zh-CN" sz="2400" dirty="0">
                  <a:latin typeface="Comic Sans MS" panose="030F0702030302020204" pitchFamily="66" charset="0"/>
                </a:rPr>
                <a:t>for user interfaces containing event-driven code, paired with isolate-based concurrency</a:t>
              </a:r>
            </a:p>
            <a:p>
              <a:pPr marL="342900" indent="-342900">
                <a:buFont typeface="Arial" panose="020B0604020202020204" pitchFamily="34" charset="0"/>
                <a:buChar char="•"/>
              </a:pPr>
              <a:r>
                <a:rPr lang="en-US" altLang="zh-CN" sz="2400" dirty="0">
                  <a:latin typeface="Comic Sans MS" panose="030F0702030302020204" pitchFamily="66" charset="0"/>
                </a:rPr>
                <a:t>A programming language optimized for building user interfaces with features such as </a:t>
              </a:r>
              <a:r>
                <a:rPr lang="en-US" altLang="zh-CN" sz="2400" b="1" dirty="0">
                  <a:latin typeface="Comic Sans MS" panose="030F0702030302020204" pitchFamily="66" charset="0"/>
                </a:rPr>
                <a:t>sound null safety</a:t>
              </a:r>
              <a:r>
                <a:rPr lang="en-US" altLang="zh-CN" sz="2400" dirty="0">
                  <a:latin typeface="Comic Sans MS" panose="030F0702030302020204" pitchFamily="66" charset="0"/>
                </a:rPr>
                <a:t>, the spread operator for expanding collections, and collection if for customizing UI for each platform</a:t>
              </a:r>
            </a:p>
            <a:p>
              <a:pPr marL="342900" indent="-342900">
                <a:buFont typeface="Arial" panose="020B0604020202020204" pitchFamily="34" charset="0"/>
                <a:buChar char="•"/>
              </a:pPr>
              <a:r>
                <a:rPr lang="en-US" altLang="zh-CN" sz="2400" dirty="0">
                  <a:latin typeface="Comic Sans MS" panose="030F0702030302020204" pitchFamily="66" charset="0"/>
                </a:rPr>
                <a:t>A programming language that is easy to learn, with a familiar syntax</a:t>
              </a:r>
            </a:p>
          </p:txBody>
        </p:sp>
      </p:grpSp>
      <p:sp>
        <p:nvSpPr>
          <p:cNvPr id="4" name="矩形 3">
            <a:hlinkClick r:id="rId5" action="ppaction://hlinksldjump"/>
            <a:extLst>
              <a:ext uri="{FF2B5EF4-FFF2-40B4-BE49-F238E27FC236}">
                <a16:creationId xmlns:a16="http://schemas.microsoft.com/office/drawing/2014/main" id="{90C9F4D3-527C-4F26-BDA7-2D7E6A813C3F}"/>
              </a:ext>
            </a:extLst>
          </p:cNvPr>
          <p:cNvSpPr/>
          <p:nvPr/>
        </p:nvSpPr>
        <p:spPr>
          <a:xfrm>
            <a:off x="3829050" y="4726439"/>
            <a:ext cx="2581275" cy="445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电子设备的屏幕&#10;&#10;描述已自动生成">
            <a:hlinkClick r:id="rId6" action="ppaction://hlinksldjump"/>
            <a:extLst>
              <a:ext uri="{FF2B5EF4-FFF2-40B4-BE49-F238E27FC236}">
                <a16:creationId xmlns:a16="http://schemas.microsoft.com/office/drawing/2014/main" id="{F1227D42-B4BE-4E28-9F2F-6504EAAF02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3858" y="0"/>
            <a:ext cx="6298142" cy="3542705"/>
          </a:xfrm>
          <a:prstGeom prst="rect">
            <a:avLst/>
          </a:prstGeom>
          <a:noFill/>
        </p:spPr>
      </p:pic>
    </p:spTree>
    <p:extLst>
      <p:ext uri="{BB962C8B-B14F-4D97-AF65-F5344CB8AC3E}">
        <p14:creationId xmlns:p14="http://schemas.microsoft.com/office/powerpoint/2010/main" val="317407562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5AB0D-40D5-4C20-82C1-92A0792B7F02}"/>
              </a:ext>
            </a:extLst>
          </p:cNvPr>
          <p:cNvSpPr>
            <a:spLocks noGrp="1"/>
          </p:cNvSpPr>
          <p:nvPr>
            <p:ph type="title"/>
          </p:nvPr>
        </p:nvSpPr>
        <p:spPr/>
        <p:txBody>
          <a:bodyPr/>
          <a:lstStyle/>
          <a:p>
            <a:endParaRPr lang="zh-CN" alt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内容占位符 3" title="Web Viewer">
                <a:extLst>
                  <a:ext uri="{FF2B5EF4-FFF2-40B4-BE49-F238E27FC236}">
                    <a16:creationId xmlns:a16="http://schemas.microsoft.com/office/drawing/2014/main" id="{7778C38D-E14C-4D57-ADA4-CDEA6544C1DD}"/>
                  </a:ext>
                </a:extLst>
              </p:cNvPr>
              <p:cNvGraphicFramePr>
                <a:graphicFrameLocks noGrp="1"/>
              </p:cNvGraphicFramePr>
              <p:nvPr>
                <p:ph idx="1"/>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内容占位符 3" title="Web Viewer">
                <a:extLst>
                  <a:ext uri="{FF2B5EF4-FFF2-40B4-BE49-F238E27FC236}">
                    <a16:creationId xmlns:a16="http://schemas.microsoft.com/office/drawing/2014/main" id="{7778C38D-E14C-4D57-ADA4-CDEA6544C1D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
        <p:nvSpPr>
          <p:cNvPr id="3" name="矩形 2">
            <a:hlinkClick r:id="rId4" action="ppaction://hlinksldjump"/>
            <a:extLst>
              <a:ext uri="{FF2B5EF4-FFF2-40B4-BE49-F238E27FC236}">
                <a16:creationId xmlns:a16="http://schemas.microsoft.com/office/drawing/2014/main" id="{DD42ED4F-ABA4-41EB-A88A-E101CB0E5942}"/>
              </a:ext>
            </a:extLst>
          </p:cNvPr>
          <p:cNvSpPr/>
          <p:nvPr/>
        </p:nvSpPr>
        <p:spPr>
          <a:xfrm>
            <a:off x="9231086" y="33108"/>
            <a:ext cx="1992086" cy="468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Back</a:t>
            </a:r>
            <a:endParaRPr lang="zh-CN" altLang="en-US" b="1" dirty="0">
              <a:solidFill>
                <a:schemeClr val="bg1"/>
              </a:solidFill>
            </a:endParaRPr>
          </a:p>
        </p:txBody>
      </p:sp>
    </p:spTree>
    <p:extLst>
      <p:ext uri="{BB962C8B-B14F-4D97-AF65-F5344CB8AC3E}">
        <p14:creationId xmlns:p14="http://schemas.microsoft.com/office/powerpoint/2010/main" val="278227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5AB0D-40D5-4C20-82C1-92A0792B7F02}"/>
              </a:ext>
            </a:extLst>
          </p:cNvPr>
          <p:cNvSpPr>
            <a:spLocks noGrp="1"/>
          </p:cNvSpPr>
          <p:nvPr>
            <p:ph type="title"/>
          </p:nvPr>
        </p:nvSpPr>
        <p:spPr/>
        <p:txBody>
          <a:bodyPr/>
          <a:lstStyle/>
          <a:p>
            <a:endParaRPr lang="zh-CN" alt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内容占位符 3" title="Web Viewer">
                <a:extLst>
                  <a:ext uri="{FF2B5EF4-FFF2-40B4-BE49-F238E27FC236}">
                    <a16:creationId xmlns:a16="http://schemas.microsoft.com/office/drawing/2014/main" id="{7778C38D-E14C-4D57-ADA4-CDEA6544C1DD}"/>
                  </a:ext>
                </a:extLst>
              </p:cNvPr>
              <p:cNvGraphicFramePr>
                <a:graphicFrameLocks noGrp="1"/>
              </p:cNvGraphicFramePr>
              <p:nvPr>
                <p:ph idx="1"/>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内容占位符 3" title="Web Viewer">
                <a:extLst>
                  <a:ext uri="{FF2B5EF4-FFF2-40B4-BE49-F238E27FC236}">
                    <a16:creationId xmlns:a16="http://schemas.microsoft.com/office/drawing/2014/main" id="{7778C38D-E14C-4D57-ADA4-CDEA6544C1DD}"/>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
        <p:nvSpPr>
          <p:cNvPr id="3" name="矩形 2">
            <a:hlinkClick r:id="rId4" action="ppaction://hlinksldjump"/>
            <a:extLst>
              <a:ext uri="{FF2B5EF4-FFF2-40B4-BE49-F238E27FC236}">
                <a16:creationId xmlns:a16="http://schemas.microsoft.com/office/drawing/2014/main" id="{DD42ED4F-ABA4-41EB-A88A-E101CB0E5942}"/>
              </a:ext>
            </a:extLst>
          </p:cNvPr>
          <p:cNvSpPr/>
          <p:nvPr/>
        </p:nvSpPr>
        <p:spPr>
          <a:xfrm>
            <a:off x="9231086" y="33108"/>
            <a:ext cx="1992086" cy="468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Back</a:t>
            </a:r>
            <a:endParaRPr lang="zh-CN" altLang="en-US" b="1" dirty="0">
              <a:solidFill>
                <a:schemeClr val="bg1"/>
              </a:solidFill>
            </a:endParaRPr>
          </a:p>
        </p:txBody>
      </p:sp>
    </p:spTree>
    <p:extLst>
      <p:ext uri="{BB962C8B-B14F-4D97-AF65-F5344CB8AC3E}">
        <p14:creationId xmlns:p14="http://schemas.microsoft.com/office/powerpoint/2010/main" val="239035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aphicFrame>
        <p:nvGraphicFramePr>
          <p:cNvPr id="13" name="图示 12">
            <a:extLst>
              <a:ext uri="{FF2B5EF4-FFF2-40B4-BE49-F238E27FC236}">
                <a16:creationId xmlns:a16="http://schemas.microsoft.com/office/drawing/2014/main" id="{D2EF96D4-146E-4CC5-AF0B-D4FF5179A4AA}"/>
              </a:ext>
            </a:extLst>
          </p:cNvPr>
          <p:cNvGraphicFramePr/>
          <p:nvPr>
            <p:extLst>
              <p:ext uri="{D42A27DB-BD31-4B8C-83A1-F6EECF244321}">
                <p14:modId xmlns:p14="http://schemas.microsoft.com/office/powerpoint/2010/main" val="4108889711"/>
              </p:ext>
            </p:extLst>
          </p:nvPr>
        </p:nvGraphicFramePr>
        <p:xfrm>
          <a:off x="658585" y="2188029"/>
          <a:ext cx="10874829" cy="4010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25696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13" name="组合 12">
            <a:extLst>
              <a:ext uri="{FF2B5EF4-FFF2-40B4-BE49-F238E27FC236}">
                <a16:creationId xmlns:a16="http://schemas.microsoft.com/office/drawing/2014/main" id="{5B63BE24-F436-4172-9B92-E3321C9CD978}"/>
              </a:ext>
            </a:extLst>
          </p:cNvPr>
          <p:cNvGrpSpPr/>
          <p:nvPr/>
        </p:nvGrpSpPr>
        <p:grpSpPr>
          <a:xfrm>
            <a:off x="1023457" y="1339688"/>
            <a:ext cx="4539143" cy="3781022"/>
            <a:chOff x="7591897" y="1339688"/>
            <a:chExt cx="4539143" cy="3781022"/>
          </a:xfrm>
        </p:grpSpPr>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3112840" cy="1015663"/>
            </a:xfrm>
            <a:prstGeom prst="rect">
              <a:avLst/>
            </a:prstGeom>
            <a:noFill/>
          </p:spPr>
          <p:txBody>
            <a:bodyPr wrap="none" rtlCol="0">
              <a:spAutoFit/>
            </a:bodyPr>
            <a:lstStyle/>
            <a:p>
              <a:pPr lvl="1"/>
              <a:r>
                <a:rPr lang="en-US" altLang="zh-CN" sz="6000" dirty="0">
                  <a:latin typeface="Arial Rounded MT Bold" panose="020F0704030504030204" pitchFamily="34" charset="0"/>
                </a:rPr>
                <a:t>Flutter</a:t>
              </a: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7" y="2566165"/>
              <a:ext cx="4539143" cy="2554545"/>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近年来，随着移动智能设备的快速普及，移动多端统一开发框架已成为一个热点议题。</a:t>
              </a:r>
              <a:r>
                <a:rPr lang="en-US" altLang="zh-CN" sz="2000" dirty="0">
                  <a:latin typeface="微软雅黑" panose="020B0503020204020204" pitchFamily="34" charset="-122"/>
                  <a:ea typeface="微软雅黑" panose="020B0503020204020204" pitchFamily="34" charset="-122"/>
                </a:rPr>
                <a:t>Google Flutter </a:t>
              </a:r>
              <a:r>
                <a:rPr lang="zh-CN" altLang="en-US" sz="2000" dirty="0">
                  <a:latin typeface="微软雅黑" panose="020B0503020204020204" pitchFamily="34" charset="-122"/>
                  <a:ea typeface="微软雅黑" panose="020B0503020204020204" pitchFamily="34" charset="-122"/>
                </a:rPr>
                <a:t>通过新的渲染引擎、新的编程语言、新的编程框架，提供一个更决绝的跨端方案，使其在众多移动多端统一开发技术中脱颖而出。</a:t>
              </a:r>
              <a:endParaRPr lang="en-US" altLang="zh-CN" sz="2000" dirty="0">
                <a:latin typeface="微软雅黑" panose="020B0503020204020204" pitchFamily="34" charset="-122"/>
                <a:ea typeface="微软雅黑" panose="020B0503020204020204" pitchFamily="34" charset="-122"/>
              </a:endParaRPr>
            </a:p>
            <a:p>
              <a:pPr algn="r"/>
              <a:r>
                <a:rPr lang="en-US" altLang="zh-CN" sz="2000" dirty="0">
                  <a:latin typeface="微软雅黑" panose="020B0503020204020204" pitchFamily="34" charset="-122"/>
                  <a:ea typeface="微软雅黑" panose="020B0503020204020204" pitchFamily="34" charset="-122"/>
                </a:rPr>
                <a:t>	</a:t>
              </a: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以上内容摘自</a:t>
              </a:r>
              <a:r>
                <a:rPr lang="en-US" altLang="zh-CN" sz="1200" dirty="0">
                  <a:latin typeface="微软雅黑" panose="020B0503020204020204" pitchFamily="34" charset="-122"/>
                  <a:ea typeface="微软雅黑" panose="020B0503020204020204" pitchFamily="34" charset="-122"/>
                </a:rPr>
                <a:t>《Flutter </a:t>
              </a:r>
              <a:r>
                <a:rPr lang="zh-CN" altLang="en-US" sz="1200" dirty="0">
                  <a:latin typeface="微软雅黑" panose="020B0503020204020204" pitchFamily="34" charset="-122"/>
                  <a:ea typeface="微软雅黑" panose="020B0503020204020204" pitchFamily="34" charset="-122"/>
                </a:rPr>
                <a:t>技术解析与实战</a:t>
              </a:r>
              <a:r>
                <a:rPr lang="en-US" altLang="zh-CN" sz="1200" dirty="0">
                  <a:latin typeface="微软雅黑" panose="020B0503020204020204" pitchFamily="34" charset="-122"/>
                  <a:ea typeface="微软雅黑" panose="020B0503020204020204" pitchFamily="34" charset="-122"/>
                </a:rPr>
                <a:t>》</a:t>
              </a:r>
            </a:p>
          </p:txBody>
        </p:sp>
      </p:grpSp>
      <p:pic>
        <p:nvPicPr>
          <p:cNvPr id="12" name="图片 11" descr="电脑屏幕的截图&#10;&#10;中度可信度描述已自动生成">
            <a:extLst>
              <a:ext uri="{FF2B5EF4-FFF2-40B4-BE49-F238E27FC236}">
                <a16:creationId xmlns:a16="http://schemas.microsoft.com/office/drawing/2014/main" id="{22D0847C-A976-4910-BC7A-97E9C78FE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973" y="1249661"/>
            <a:ext cx="6096000" cy="4572000"/>
          </a:xfrm>
          <a:prstGeom prst="rect">
            <a:avLst/>
          </a:prstGeom>
        </p:spPr>
      </p:pic>
    </p:spTree>
    <p:extLst>
      <p:ext uri="{BB962C8B-B14F-4D97-AF65-F5344CB8AC3E}">
        <p14:creationId xmlns:p14="http://schemas.microsoft.com/office/powerpoint/2010/main" val="31178663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3" name="文本框 2">
            <a:extLst>
              <a:ext uri="{FF2B5EF4-FFF2-40B4-BE49-F238E27FC236}">
                <a16:creationId xmlns:a16="http://schemas.microsoft.com/office/drawing/2014/main" id="{4663DD17-79DD-46D6-AA64-149D4DEF2F12}"/>
              </a:ext>
            </a:extLst>
          </p:cNvPr>
          <p:cNvSpPr txBox="1"/>
          <p:nvPr/>
        </p:nvSpPr>
        <p:spPr>
          <a:xfrm>
            <a:off x="7885652" y="1339688"/>
            <a:ext cx="2290755" cy="1015663"/>
          </a:xfrm>
          <a:prstGeom prst="rect">
            <a:avLst/>
          </a:prstGeom>
          <a:noFill/>
        </p:spPr>
        <p:txBody>
          <a:bodyPr wrap="none" rtlCol="0">
            <a:spAutoFit/>
          </a:bodyPr>
          <a:lstStyle/>
          <a:p>
            <a:pPr lvl="1"/>
            <a:r>
              <a:rPr lang="en-US" altLang="zh-CN" sz="6000" dirty="0">
                <a:latin typeface="Arial Rounded MT Bold" panose="020F0704030504030204" pitchFamily="34" charset="0"/>
              </a:rPr>
              <a:t>Dart</a:t>
            </a:r>
          </a:p>
        </p:txBody>
      </p:sp>
      <p:pic>
        <p:nvPicPr>
          <p:cNvPr id="6" name="图片 5" descr="电子设备的屏幕&#10;&#10;描述已自动生成">
            <a:extLst>
              <a:ext uri="{FF2B5EF4-FFF2-40B4-BE49-F238E27FC236}">
                <a16:creationId xmlns:a16="http://schemas.microsoft.com/office/drawing/2014/main" id="{F1227D42-B4BE-4E28-9F2F-6504EAAF0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49" y="1949422"/>
            <a:ext cx="6298142" cy="3542705"/>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7591897" y="2566165"/>
            <a:ext cx="4539143" cy="1938992"/>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latin typeface="Comic Sans MS" panose="030F0702030302020204" pitchFamily="66" charset="0"/>
              </a:rPr>
              <a:t>Productive development</a:t>
            </a:r>
          </a:p>
          <a:p>
            <a:endParaRPr lang="en-US" altLang="zh-CN" sz="2400" u="sng" dirty="0">
              <a:latin typeface="Comic Sans MS" panose="030F0702030302020204" pitchFamily="66" charset="0"/>
            </a:endParaRPr>
          </a:p>
          <a:p>
            <a:pPr marL="342900" indent="-342900">
              <a:buFont typeface="Arial" panose="020B0604020202020204" pitchFamily="34" charset="0"/>
              <a:buChar char="•"/>
            </a:pPr>
            <a:r>
              <a:rPr lang="en-US" altLang="zh-CN" sz="2400" dirty="0">
                <a:latin typeface="Comic Sans MS" panose="030F0702030302020204" pitchFamily="66" charset="0"/>
              </a:rPr>
              <a:t>Fast on all platforms</a:t>
            </a:r>
          </a:p>
          <a:p>
            <a:pPr marL="342900" indent="-342900">
              <a:buFont typeface="Arial" panose="020B0604020202020204" pitchFamily="34" charset="0"/>
              <a:buChar char="•"/>
            </a:pPr>
            <a:endParaRPr lang="en-US" altLang="zh-CN" sz="2400" dirty="0">
              <a:latin typeface="Comic Sans MS" panose="030F0702030302020204" pitchFamily="66" charset="0"/>
            </a:endParaRPr>
          </a:p>
          <a:p>
            <a:pPr marL="342900" indent="-342900">
              <a:buFont typeface="Arial" panose="020B0604020202020204" pitchFamily="34" charset="0"/>
              <a:buChar char="•"/>
            </a:pPr>
            <a:r>
              <a:rPr lang="en-US" altLang="zh-CN" sz="2400" dirty="0">
                <a:latin typeface="Comic Sans MS" panose="030F0702030302020204" pitchFamily="66" charset="0"/>
              </a:rPr>
              <a:t>Optimized for UI</a:t>
            </a:r>
          </a:p>
        </p:txBody>
      </p:sp>
      <p:sp>
        <p:nvSpPr>
          <p:cNvPr id="11" name="矩形 10">
            <a:hlinkClick r:id="rId6" action="ppaction://hlinksldjump"/>
            <a:extLst>
              <a:ext uri="{FF2B5EF4-FFF2-40B4-BE49-F238E27FC236}">
                <a16:creationId xmlns:a16="http://schemas.microsoft.com/office/drawing/2014/main" id="{054FE0B2-C47E-4D5D-A9BB-BAC42A525F48}"/>
              </a:ext>
            </a:extLst>
          </p:cNvPr>
          <p:cNvSpPr/>
          <p:nvPr/>
        </p:nvSpPr>
        <p:spPr>
          <a:xfrm>
            <a:off x="7969541" y="2608976"/>
            <a:ext cx="1593909" cy="357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hlinkClick r:id="rId7" action="ppaction://hlinksldjump"/>
            <a:extLst>
              <a:ext uri="{FF2B5EF4-FFF2-40B4-BE49-F238E27FC236}">
                <a16:creationId xmlns:a16="http://schemas.microsoft.com/office/drawing/2014/main" id="{4C715911-4393-4CB9-83F7-A6A3214F35A7}"/>
              </a:ext>
            </a:extLst>
          </p:cNvPr>
          <p:cNvSpPr/>
          <p:nvPr/>
        </p:nvSpPr>
        <p:spPr>
          <a:xfrm>
            <a:off x="7969541" y="3305175"/>
            <a:ext cx="726784"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hlinkClick r:id="rId8" action="ppaction://hlinksldjump"/>
            <a:extLst>
              <a:ext uri="{FF2B5EF4-FFF2-40B4-BE49-F238E27FC236}">
                <a16:creationId xmlns:a16="http://schemas.microsoft.com/office/drawing/2014/main" id="{E4FBFFDC-9C4A-484A-812C-5DE08AD60071}"/>
              </a:ext>
            </a:extLst>
          </p:cNvPr>
          <p:cNvSpPr/>
          <p:nvPr/>
        </p:nvSpPr>
        <p:spPr>
          <a:xfrm>
            <a:off x="7969541" y="4038600"/>
            <a:ext cx="1593909" cy="509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927404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aphicFrame>
        <p:nvGraphicFramePr>
          <p:cNvPr id="13" name="图示 12">
            <a:extLst>
              <a:ext uri="{FF2B5EF4-FFF2-40B4-BE49-F238E27FC236}">
                <a16:creationId xmlns:a16="http://schemas.microsoft.com/office/drawing/2014/main" id="{D2EF96D4-146E-4CC5-AF0B-D4FF5179A4AA}"/>
              </a:ext>
            </a:extLst>
          </p:cNvPr>
          <p:cNvGraphicFramePr/>
          <p:nvPr>
            <p:extLst>
              <p:ext uri="{D42A27DB-BD31-4B8C-83A1-F6EECF244321}">
                <p14:modId xmlns:p14="http://schemas.microsoft.com/office/powerpoint/2010/main" val="1960949271"/>
              </p:ext>
            </p:extLst>
          </p:nvPr>
        </p:nvGraphicFramePr>
        <p:xfrm>
          <a:off x="760375" y="3762108"/>
          <a:ext cx="10671250" cy="3492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图片 2" descr="图标&#10;&#10;描述已自动生成">
            <a:extLst>
              <a:ext uri="{FF2B5EF4-FFF2-40B4-BE49-F238E27FC236}">
                <a16:creationId xmlns:a16="http://schemas.microsoft.com/office/drawing/2014/main" id="{807A5F26-AD91-4A3F-B85B-4E04CDB077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5675" y="1454275"/>
            <a:ext cx="1905000" cy="1905000"/>
          </a:xfrm>
          <a:prstGeom prst="rect">
            <a:avLst/>
          </a:prstGeom>
        </p:spPr>
      </p:pic>
      <p:pic>
        <p:nvPicPr>
          <p:cNvPr id="8" name="图片 7" descr="图形用户界面, 应用程序&#10;&#10;描述已自动生成">
            <a:extLst>
              <a:ext uri="{FF2B5EF4-FFF2-40B4-BE49-F238E27FC236}">
                <a16:creationId xmlns:a16="http://schemas.microsoft.com/office/drawing/2014/main" id="{115BC0B2-0F14-4399-9E73-B785586F41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5377" y="543926"/>
            <a:ext cx="7087756" cy="2400087"/>
          </a:xfrm>
          <a:prstGeom prst="rect">
            <a:avLst/>
          </a:prstGeom>
        </p:spPr>
      </p:pic>
    </p:spTree>
    <p:extLst>
      <p:ext uri="{BB962C8B-B14F-4D97-AF65-F5344CB8AC3E}">
        <p14:creationId xmlns:p14="http://schemas.microsoft.com/office/powerpoint/2010/main" val="35211334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2" name="组合 1">
            <a:extLst>
              <a:ext uri="{FF2B5EF4-FFF2-40B4-BE49-F238E27FC236}">
                <a16:creationId xmlns:a16="http://schemas.microsoft.com/office/drawing/2014/main" id="{F256F90B-A474-49AD-8223-3A0221A788E4}"/>
              </a:ext>
            </a:extLst>
          </p:cNvPr>
          <p:cNvGrpSpPr/>
          <p:nvPr/>
        </p:nvGrpSpPr>
        <p:grpSpPr>
          <a:xfrm>
            <a:off x="1131033" y="768596"/>
            <a:ext cx="11060967" cy="2840739"/>
            <a:chOff x="8360317" y="992385"/>
            <a:chExt cx="10140116" cy="2840739"/>
          </a:xfrm>
        </p:grpSpPr>
        <p:sp>
          <p:nvSpPr>
            <p:cNvPr id="3" name="文本框 2">
              <a:extLst>
                <a:ext uri="{FF2B5EF4-FFF2-40B4-BE49-F238E27FC236}">
                  <a16:creationId xmlns:a16="http://schemas.microsoft.com/office/drawing/2014/main" id="{4663DD17-79DD-46D6-AA64-149D4DEF2F12}"/>
                </a:ext>
              </a:extLst>
            </p:cNvPr>
            <p:cNvSpPr txBox="1"/>
            <p:nvPr/>
          </p:nvSpPr>
          <p:spPr>
            <a:xfrm>
              <a:off x="10150113" y="2817461"/>
              <a:ext cx="6244409" cy="1015663"/>
            </a:xfrm>
            <a:prstGeom prst="rect">
              <a:avLst/>
            </a:prstGeom>
            <a:noFill/>
          </p:spPr>
          <p:txBody>
            <a:bodyPr wrap="none" rtlCol="0">
              <a:spAutoFit/>
            </a:bodyPr>
            <a:lstStyle/>
            <a:p>
              <a:pPr lvl="1"/>
              <a:r>
                <a:rPr lang="en-US" altLang="zh-CN" sz="6000" dirty="0">
                  <a:latin typeface="微软雅黑" panose="020B0503020204020204" pitchFamily="34" charset="-122"/>
                  <a:ea typeface="微软雅黑" panose="020B0503020204020204" pitchFamily="34" charset="-122"/>
                </a:rPr>
                <a:t>NFC</a:t>
              </a:r>
              <a:r>
                <a:rPr lang="zh-CN" altLang="en-US" sz="6000" dirty="0">
                  <a:latin typeface="微软雅黑" panose="020B0503020204020204" pitchFamily="34" charset="-122"/>
                  <a:ea typeface="微软雅黑" panose="020B0503020204020204" pitchFamily="34" charset="-122"/>
                </a:rPr>
                <a:t>近场通信技术</a:t>
              </a:r>
              <a:endParaRPr lang="en-US" altLang="zh-CN" sz="60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892B527A-5332-4C2F-83CB-78DE4BA4EC2B}"/>
                </a:ext>
              </a:extLst>
            </p:cNvPr>
            <p:cNvSpPr txBox="1"/>
            <p:nvPr/>
          </p:nvSpPr>
          <p:spPr>
            <a:xfrm>
              <a:off x="8360317" y="992385"/>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grpSp>
      <p:sp>
        <p:nvSpPr>
          <p:cNvPr id="4" name="矩形 3">
            <a:hlinkClick r:id="rId5"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图片包含 徽标&#10;&#10;描述已自动生成">
            <a:extLst>
              <a:ext uri="{FF2B5EF4-FFF2-40B4-BE49-F238E27FC236}">
                <a16:creationId xmlns:a16="http://schemas.microsoft.com/office/drawing/2014/main" id="{CEE2A1E5-96B8-4A48-B73B-FD862087D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907" y="4668419"/>
            <a:ext cx="2857500" cy="1600200"/>
          </a:xfrm>
          <a:prstGeom prst="rect">
            <a:avLst/>
          </a:prstGeom>
        </p:spPr>
      </p:pic>
      <p:pic>
        <p:nvPicPr>
          <p:cNvPr id="15" name="图片 14" descr="图标&#10;&#10;描述已自动生成">
            <a:extLst>
              <a:ext uri="{FF2B5EF4-FFF2-40B4-BE49-F238E27FC236}">
                <a16:creationId xmlns:a16="http://schemas.microsoft.com/office/drawing/2014/main" id="{30381E94-E25F-454A-903D-35836A01D0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109" y="1641172"/>
            <a:ext cx="1905000" cy="1905000"/>
          </a:xfrm>
          <a:prstGeom prst="rect">
            <a:avLst/>
          </a:prstGeom>
        </p:spPr>
      </p:pic>
    </p:spTree>
    <p:extLst>
      <p:ext uri="{BB962C8B-B14F-4D97-AF65-F5344CB8AC3E}">
        <p14:creationId xmlns:p14="http://schemas.microsoft.com/office/powerpoint/2010/main" val="295243617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dirty="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grpSp>
        <p:nvGrpSpPr>
          <p:cNvPr id="2" name="组合 1">
            <a:extLst>
              <a:ext uri="{FF2B5EF4-FFF2-40B4-BE49-F238E27FC236}">
                <a16:creationId xmlns:a16="http://schemas.microsoft.com/office/drawing/2014/main" id="{F256F90B-A474-49AD-8223-3A0221A788E4}"/>
              </a:ext>
            </a:extLst>
          </p:cNvPr>
          <p:cNvGrpSpPr/>
          <p:nvPr/>
        </p:nvGrpSpPr>
        <p:grpSpPr>
          <a:xfrm>
            <a:off x="292832" y="2504301"/>
            <a:ext cx="11060967" cy="2344361"/>
            <a:chOff x="7591898" y="2728090"/>
            <a:chExt cx="10140116" cy="2344361"/>
          </a:xfrm>
        </p:grpSpPr>
        <p:sp>
          <p:nvSpPr>
            <p:cNvPr id="3" name="文本框 2">
              <a:extLst>
                <a:ext uri="{FF2B5EF4-FFF2-40B4-BE49-F238E27FC236}">
                  <a16:creationId xmlns:a16="http://schemas.microsoft.com/office/drawing/2014/main" id="{4663DD17-79DD-46D6-AA64-149D4DEF2F12}"/>
                </a:ext>
              </a:extLst>
            </p:cNvPr>
            <p:cNvSpPr txBox="1"/>
            <p:nvPr/>
          </p:nvSpPr>
          <p:spPr>
            <a:xfrm>
              <a:off x="12624069" y="3133459"/>
              <a:ext cx="2185214" cy="1938992"/>
            </a:xfrm>
            <a:prstGeom prst="rect">
              <a:avLst/>
            </a:prstGeom>
            <a:noFill/>
          </p:spPr>
          <p:txBody>
            <a:bodyPr wrap="none" rtlCol="0">
              <a:spAutoFit/>
            </a:bodyPr>
            <a:lstStyle/>
            <a:p>
              <a:pPr lvl="1"/>
              <a:r>
                <a:rPr lang="zh-CN" altLang="en-US" sz="6000" dirty="0">
                  <a:latin typeface="微软雅黑" panose="020B0503020204020204" pitchFamily="34" charset="-122"/>
                  <a:ea typeface="微软雅黑" panose="020B0503020204020204" pitchFamily="34" charset="-122"/>
                </a:rPr>
                <a:t>项目</a:t>
              </a:r>
              <a:endParaRPr lang="en-US" altLang="zh-CN" sz="6000" dirty="0">
                <a:latin typeface="微软雅黑" panose="020B0503020204020204" pitchFamily="34" charset="-122"/>
                <a:ea typeface="微软雅黑" panose="020B0503020204020204" pitchFamily="34" charset="-122"/>
              </a:endParaRPr>
            </a:p>
            <a:p>
              <a:pPr lvl="1"/>
              <a:r>
                <a:rPr lang="zh-CN" altLang="en-US" sz="6000" dirty="0">
                  <a:latin typeface="微软雅黑" panose="020B0503020204020204" pitchFamily="34" charset="-122"/>
                  <a:ea typeface="微软雅黑" panose="020B0503020204020204" pitchFamily="34" charset="-122"/>
                </a:rPr>
                <a:t>简介</a:t>
              </a:r>
              <a:endParaRPr lang="en-US" altLang="zh-CN" sz="60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892B527A-5332-4C2F-83CB-78DE4BA4EC2B}"/>
                </a:ext>
              </a:extLst>
            </p:cNvPr>
            <p:cNvSpPr txBox="1"/>
            <p:nvPr/>
          </p:nvSpPr>
          <p:spPr>
            <a:xfrm>
              <a:off x="7591898" y="2728090"/>
              <a:ext cx="10140116"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grpSp>
      <p:sp>
        <p:nvSpPr>
          <p:cNvPr id="4" name="矩形 3">
            <a:hlinkClick r:id="rId5" action="ppaction://hlinksldjump"/>
            <a:extLst>
              <a:ext uri="{FF2B5EF4-FFF2-40B4-BE49-F238E27FC236}">
                <a16:creationId xmlns:a16="http://schemas.microsoft.com/office/drawing/2014/main" id="{9AE7F254-910D-40C8-921B-C726526F2FAC}"/>
              </a:ext>
            </a:extLst>
          </p:cNvPr>
          <p:cNvSpPr/>
          <p:nvPr/>
        </p:nvSpPr>
        <p:spPr>
          <a:xfrm>
            <a:off x="3857625" y="4800600"/>
            <a:ext cx="2514600" cy="348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标&#10;&#10;描述已自动生成">
            <a:hlinkClick r:id="rId6"/>
            <a:extLst>
              <a:ext uri="{FF2B5EF4-FFF2-40B4-BE49-F238E27FC236}">
                <a16:creationId xmlns:a16="http://schemas.microsoft.com/office/drawing/2014/main" id="{30381E94-E25F-454A-903D-35836A01D0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1647" y="1291549"/>
            <a:ext cx="1905000" cy="1905000"/>
          </a:xfrm>
          <a:prstGeom prst="rect">
            <a:avLst/>
          </a:prstGeom>
        </p:spPr>
      </p:pic>
      <p:sp>
        <p:nvSpPr>
          <p:cNvPr id="17" name="矩形 16">
            <a:hlinkClick r:id="rId6"/>
            <a:extLst>
              <a:ext uri="{FF2B5EF4-FFF2-40B4-BE49-F238E27FC236}">
                <a16:creationId xmlns:a16="http://schemas.microsoft.com/office/drawing/2014/main" id="{1187D138-1A45-40C7-BFE2-15C3D7FF689F}"/>
              </a:ext>
            </a:extLst>
          </p:cNvPr>
          <p:cNvSpPr/>
          <p:nvPr/>
        </p:nvSpPr>
        <p:spPr>
          <a:xfrm>
            <a:off x="6019800" y="2830286"/>
            <a:ext cx="1905000" cy="2144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8313315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873DC19-BB1A-4334-B6AC-76EEF90E3166}"/>
              </a:ext>
            </a:extLst>
          </p:cNvPr>
          <p:cNvSpPr/>
          <p:nvPr/>
        </p:nvSpPr>
        <p:spPr>
          <a:xfrm>
            <a:off x="-928926" y="189984"/>
            <a:ext cx="3940573" cy="707886"/>
          </a:xfrm>
          <a:prstGeom prst="rect">
            <a:avLst/>
          </a:prstGeom>
          <a:noFill/>
        </p:spPr>
        <p:txBody>
          <a:bodyPr wrap="square" lIns="91440" tIns="45720" rIns="91440" bIns="45720">
            <a:spAutoFit/>
          </a:bodyPr>
          <a:lstStyle/>
          <a:p>
            <a:pPr algn="ctr"/>
            <a:r>
              <a:rPr lang="en-US" altLang="zh-CN" sz="4000" b="0" cap="none" spc="0">
                <a:ln w="0"/>
                <a:effectLst>
                  <a:outerShdw blurRad="38100" dist="25400" dir="5400000" algn="ctr" rotWithShape="0">
                    <a:srgbClr val="6E747A">
                      <a:alpha val="43000"/>
                    </a:srgbClr>
                  </a:outerShdw>
                </a:effectLst>
                <a:latin typeface="Agency FB" panose="020B0503020202020204" pitchFamily="34" charset="0"/>
                <a:cs typeface="Aharoni" panose="020B0604020202020204" pitchFamily="2" charset="-79"/>
              </a:rPr>
              <a:t>Tunight</a:t>
            </a:r>
            <a:endParaRPr lang="zh-CN" altLang="en-US" sz="4000" b="0" cap="none" spc="0" dirty="0">
              <a:ln w="0"/>
              <a:effectLst>
                <a:outerShdw blurRad="38100" dist="25400" dir="5400000" algn="ctr" rotWithShape="0">
                  <a:srgbClr val="6E747A">
                    <a:alpha val="43000"/>
                  </a:srgbClr>
                </a:outerShdw>
              </a:effectLst>
            </a:endParaRPr>
          </a:p>
        </p:txBody>
      </p:sp>
      <p:pic>
        <p:nvPicPr>
          <p:cNvPr id="7" name="图片 6" descr="图片包含 图标&#10;&#10;描述已自动生成">
            <a:extLst>
              <a:ext uri="{FF2B5EF4-FFF2-40B4-BE49-F238E27FC236}">
                <a16:creationId xmlns:a16="http://schemas.microsoft.com/office/drawing/2014/main" id="{074953BC-D12A-47D0-98C8-0B4515440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007" y="291543"/>
            <a:ext cx="646102" cy="504767"/>
          </a:xfrm>
          <a:prstGeom prst="rect">
            <a:avLst/>
          </a:prstGeom>
        </p:spPr>
      </p:pic>
      <p:pic>
        <p:nvPicPr>
          <p:cNvPr id="9" name="图片 8" descr="卡通人物&#10;&#10;低可信度描述已自动生成">
            <a:extLst>
              <a:ext uri="{FF2B5EF4-FFF2-40B4-BE49-F238E27FC236}">
                <a16:creationId xmlns:a16="http://schemas.microsoft.com/office/drawing/2014/main" id="{A52CC59E-99CA-4851-8922-DBE15B1E5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2046" y="5915343"/>
            <a:ext cx="762174" cy="774877"/>
          </a:xfrm>
          <a:prstGeom prst="rect">
            <a:avLst/>
          </a:prstGeom>
        </p:spPr>
      </p:pic>
      <p:sp>
        <p:nvSpPr>
          <p:cNvPr id="8" name="文本框 7">
            <a:extLst>
              <a:ext uri="{FF2B5EF4-FFF2-40B4-BE49-F238E27FC236}">
                <a16:creationId xmlns:a16="http://schemas.microsoft.com/office/drawing/2014/main" id="{892B527A-5332-4C2F-83CB-78DE4BA4EC2B}"/>
              </a:ext>
            </a:extLst>
          </p:cNvPr>
          <p:cNvSpPr txBox="1"/>
          <p:nvPr/>
        </p:nvSpPr>
        <p:spPr>
          <a:xfrm>
            <a:off x="292832" y="2504301"/>
            <a:ext cx="11060967" cy="461665"/>
          </a:xfrm>
          <a:prstGeom prst="rect">
            <a:avLst/>
          </a:prstGeom>
          <a:noFill/>
        </p:spPr>
        <p:txBody>
          <a:bodyPr wrap="square" rtlCol="0">
            <a:spAutoFit/>
          </a:bodyPr>
          <a:lstStyle/>
          <a:p>
            <a:endParaRPr lang="en-US" altLang="zh-CN" sz="2400" dirty="0">
              <a:latin typeface="Comic Sans MS" panose="030F0702030302020204" pitchFamily="66" charset="0"/>
            </a:endParaRPr>
          </a:p>
        </p:txBody>
      </p:sp>
      <p:pic>
        <p:nvPicPr>
          <p:cNvPr id="15" name="图片 14" descr="图标&#10;&#10;描述已自动生成">
            <a:hlinkClick r:id="rId5"/>
            <a:extLst>
              <a:ext uri="{FF2B5EF4-FFF2-40B4-BE49-F238E27FC236}">
                <a16:creationId xmlns:a16="http://schemas.microsoft.com/office/drawing/2014/main" id="{30381E94-E25F-454A-903D-35836A01D0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8133" y="189984"/>
            <a:ext cx="1905000" cy="1905000"/>
          </a:xfrm>
          <a:prstGeom prst="rect">
            <a:avLst/>
          </a:prstGeom>
        </p:spPr>
      </p:pic>
      <p:sp>
        <p:nvSpPr>
          <p:cNvPr id="6" name="文本框 5">
            <a:extLst>
              <a:ext uri="{FF2B5EF4-FFF2-40B4-BE49-F238E27FC236}">
                <a16:creationId xmlns:a16="http://schemas.microsoft.com/office/drawing/2014/main" id="{D4E3C6FE-57A0-4A19-B00A-232AFD05AA83}"/>
              </a:ext>
            </a:extLst>
          </p:cNvPr>
          <p:cNvSpPr txBox="1"/>
          <p:nvPr/>
        </p:nvSpPr>
        <p:spPr>
          <a:xfrm>
            <a:off x="396850" y="1409224"/>
            <a:ext cx="7384515" cy="4632037"/>
          </a:xfrm>
          <a:prstGeom prst="rect">
            <a:avLst/>
          </a:prstGeom>
          <a:noFill/>
        </p:spPr>
        <p:txBody>
          <a:bodyPr wrap="square" rtlCol="0">
            <a:spAutoFit/>
          </a:bodyPr>
          <a:lstStyle/>
          <a:p>
            <a:r>
              <a:rPr lang="zh-CN" altLang="en-US" sz="2500" dirty="0">
                <a:latin typeface="微软雅黑" panose="020B0503020204020204" pitchFamily="34" charset="-122"/>
                <a:ea typeface="微软雅黑" panose="020B0503020204020204" pitchFamily="34" charset="-122"/>
              </a:rPr>
              <a:t>我们的第一个库</a:t>
            </a:r>
            <a:br>
              <a:rPr lang="en-US" altLang="zh-CN" sz="2500" dirty="0">
                <a:latin typeface="微软雅黑" panose="020B0503020204020204" pitchFamily="34" charset="-122"/>
                <a:ea typeface="微软雅黑" panose="020B0503020204020204" pitchFamily="34" charset="-122"/>
              </a:rPr>
            </a:br>
            <a:r>
              <a:rPr lang="en-US" altLang="zh-CN" sz="2500" dirty="0">
                <a:latin typeface="微软雅黑" panose="020B0503020204020204" pitchFamily="34" charset="-122"/>
                <a:ea typeface="微软雅黑" panose="020B0503020204020204" pitchFamily="34" charset="-122"/>
              </a:rPr>
              <a:t>NDEF</a:t>
            </a:r>
            <a:r>
              <a:rPr lang="zh-CN" altLang="en-US" sz="2500" dirty="0">
                <a:latin typeface="微软雅黑" panose="020B0503020204020204" pitchFamily="34" charset="-122"/>
                <a:ea typeface="微软雅黑" panose="020B0503020204020204" pitchFamily="34" charset="-122"/>
              </a:rPr>
              <a:t>：</a:t>
            </a:r>
            <a:r>
              <a:rPr lang="en-US" altLang="zh-CN" sz="2500" dirty="0">
                <a:latin typeface="微软雅黑" panose="020B0503020204020204" pitchFamily="34" charset="-122"/>
                <a:ea typeface="微软雅黑" panose="020B0503020204020204" pitchFamily="34" charset="-122"/>
                <a:hlinkClick r:id="rId7"/>
              </a:rPr>
              <a:t>https://github.com/nfcim/ndef</a:t>
            </a:r>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endParaRPr lang="en-US" altLang="zh-CN" sz="2500" dirty="0">
              <a:latin typeface="微软雅黑" panose="020B0503020204020204" pitchFamily="34" charset="-122"/>
              <a:ea typeface="微软雅黑" panose="020B0503020204020204" pitchFamily="34" charset="-122"/>
            </a:endParaRPr>
          </a:p>
          <a:p>
            <a:r>
              <a:rPr lang="en-US" altLang="zh-CN" sz="1500" dirty="0">
                <a:latin typeface="Arial" panose="020B0604020202020204" pitchFamily="34" charset="0"/>
                <a:ea typeface="微软雅黑" panose="020B0503020204020204" pitchFamily="34" charset="-122"/>
                <a:cs typeface="Arial" panose="020B0604020202020204" pitchFamily="34" charset="0"/>
              </a:rPr>
              <a:t>The NFC Data Exchange Format (NDEF) specification defines a message encapsulation format to exchange information, e.g. between an NFC Forum Device and another NFC Forum Device or an NFC Forum Tag. </a:t>
            </a: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500" dirty="0">
              <a:latin typeface="Arial" panose="020B0604020202020204" pitchFamily="34" charset="0"/>
              <a:ea typeface="微软雅黑" panose="020B0503020204020204" pitchFamily="34" charset="-122"/>
              <a:cs typeface="Arial" panose="020B0604020202020204" pitchFamily="34" charset="0"/>
            </a:endParaRPr>
          </a:p>
          <a:p>
            <a:endParaRPr lang="zh-CN" altLang="en-US" sz="25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6E169E38-05C1-456D-82B6-69C56901D642}"/>
              </a:ext>
            </a:extLst>
          </p:cNvPr>
          <p:cNvPicPr>
            <a:picLocks noChangeAspect="1"/>
          </p:cNvPicPr>
          <p:nvPr/>
        </p:nvPicPr>
        <p:blipFill>
          <a:blip r:embed="rId8"/>
          <a:stretch>
            <a:fillRect/>
          </a:stretch>
        </p:blipFill>
        <p:spPr>
          <a:xfrm>
            <a:off x="7926434" y="2573374"/>
            <a:ext cx="3716699" cy="2975337"/>
          </a:xfrm>
          <a:prstGeom prst="rect">
            <a:avLst/>
          </a:prstGeom>
        </p:spPr>
      </p:pic>
    </p:spTree>
    <p:extLst>
      <p:ext uri="{BB962C8B-B14F-4D97-AF65-F5344CB8AC3E}">
        <p14:creationId xmlns:p14="http://schemas.microsoft.com/office/powerpoint/2010/main" val="4012892904"/>
      </p:ext>
    </p:extLst>
  </p:cSld>
  <p:clrMapOvr>
    <a:masterClrMapping/>
  </p:clrMapOvr>
  <p:transition spd="med">
    <p:pull/>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D5208236-87E3-42E5-8AB9-F5A8A96ECE1C}">
  <we:reference id="wa104295828" version="1.9.0.0" store="zh-CN"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guides.github.com/introduction/flow/&quot;,&quot;values&quot;:{},&quot;data&quot;:{&quot;uri&quot;:&quot;guides.github.com/introduction/flow/&quot;},&quot;secure&quot;:false}],&quot;name&quot;:&quot;guides.github.com/introduction/flow/&quot;,&quot;timeline&quot;:null,&quot;analytics&quot;:null},&quot;hostVersion&quot;:{&quot;major&quot;:0,&quot;minor&quot;:1}}"/>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5208236-87E3-42E5-8AB9-F5A8A96ECE1C}">
  <we:reference id="wa104295828" version="1.9.0.0" store="zh-CN"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dartpad.cn/?null_safety=true&quot;,&quot;values&quot;:{},&quot;data&quot;:{&quot;uri&quot;:&quot;dartpad.cn/?null_safety=true&quot;},&quot;secure&quot;:false}],&quot;name&quot;:&quot;dartpad.cn/?null_safety=true&quot;,&quot;timeline&quot;:null,&quot;analytics&quot;:null},&quot;hostVersion&quot;:{&quot;major&quot;:0,&quot;minor&quot;:1}}"/>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D5208236-87E3-42E5-8AB9-F5A8A96ECE1C}">
  <we:reference id="wa104295828" version="1.9.0.0" store="zh-CN"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dartpad.cn/?null_safety=true&quot;,&quot;values&quot;:{},&quot;data&quot;:{&quot;uri&quot;:&quot;dartpad.cn/?null_safety=true&quot;},&quot;secure&quot;:false}],&quot;name&quot;:&quot;dartpad.cn/?null_safety=true&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661</TotalTime>
  <Words>1203</Words>
  <Application>Microsoft Office PowerPoint</Application>
  <PresentationFormat>宽屏</PresentationFormat>
  <Paragraphs>158</Paragraphs>
  <Slides>26</Slides>
  <Notes>18</Notes>
  <HiddenSlides>5</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等线</vt:lpstr>
      <vt:lpstr>等线 Light</vt:lpstr>
      <vt:lpstr>微软雅黑</vt:lpstr>
      <vt:lpstr>Agency FB</vt:lpstr>
      <vt:lpstr>Arial</vt:lpstr>
      <vt:lpstr>Arial Black</vt:lpstr>
      <vt:lpstr>Arial Rounded MT Bold</vt:lpstr>
      <vt:lpstr>Bahnschrift Condensed</vt:lpstr>
      <vt:lpstr>Comic Sans MS</vt:lpstr>
      <vt:lpstr>Office 主题​​</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Jiang Chenwei</dc:creator>
  <cp:lastModifiedBy>Jiang Chenwei</cp:lastModifiedBy>
  <cp:revision>22</cp:revision>
  <dcterms:created xsi:type="dcterms:W3CDTF">2021-10-08T13:53:39Z</dcterms:created>
  <dcterms:modified xsi:type="dcterms:W3CDTF">2021-10-10T07:25:55Z</dcterms:modified>
</cp:coreProperties>
</file>